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0"/>
  </p:notesMasterIdLst>
  <p:sldIdLst>
    <p:sldId id="256" r:id="rId2"/>
    <p:sldId id="257" r:id="rId3"/>
    <p:sldId id="258" r:id="rId4"/>
    <p:sldId id="259" r:id="rId5"/>
    <p:sldId id="260" r:id="rId6"/>
    <p:sldId id="261" r:id="rId7"/>
    <p:sldId id="262" r:id="rId8"/>
    <p:sldId id="272" r:id="rId9"/>
    <p:sldId id="271" r:id="rId10"/>
    <p:sldId id="263" r:id="rId11"/>
    <p:sldId id="264" r:id="rId12"/>
    <p:sldId id="265" r:id="rId13"/>
    <p:sldId id="267" r:id="rId14"/>
    <p:sldId id="336" r:id="rId15"/>
    <p:sldId id="345" r:id="rId16"/>
    <p:sldId id="337" r:id="rId17"/>
    <p:sldId id="338" r:id="rId18"/>
    <p:sldId id="275" r:id="rId19"/>
    <p:sldId id="339" r:id="rId20"/>
    <p:sldId id="276" r:id="rId21"/>
    <p:sldId id="278" r:id="rId22"/>
    <p:sldId id="335" r:id="rId23"/>
    <p:sldId id="341" r:id="rId24"/>
    <p:sldId id="279" r:id="rId25"/>
    <p:sldId id="280" r:id="rId26"/>
    <p:sldId id="346" r:id="rId27"/>
    <p:sldId id="281" r:id="rId28"/>
    <p:sldId id="344" r:id="rId29"/>
    <p:sldId id="282" r:id="rId30"/>
    <p:sldId id="285" r:id="rId31"/>
    <p:sldId id="287" r:id="rId32"/>
    <p:sldId id="286" r:id="rId33"/>
    <p:sldId id="288" r:id="rId34"/>
    <p:sldId id="289" r:id="rId35"/>
    <p:sldId id="290" r:id="rId36"/>
    <p:sldId id="291" r:id="rId37"/>
    <p:sldId id="292" r:id="rId38"/>
    <p:sldId id="293" r:id="rId39"/>
    <p:sldId id="294" r:id="rId40"/>
    <p:sldId id="295" r:id="rId41"/>
    <p:sldId id="296" r:id="rId42"/>
    <p:sldId id="347" r:id="rId43"/>
    <p:sldId id="297" r:id="rId44"/>
    <p:sldId id="298" r:id="rId45"/>
    <p:sldId id="299" r:id="rId46"/>
    <p:sldId id="300" r:id="rId47"/>
    <p:sldId id="301" r:id="rId48"/>
    <p:sldId id="302" r:id="rId49"/>
    <p:sldId id="303" r:id="rId50"/>
    <p:sldId id="304" r:id="rId51"/>
    <p:sldId id="306" r:id="rId52"/>
    <p:sldId id="305"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266" r:id="rId77"/>
    <p:sldId id="331" r:id="rId78"/>
    <p:sldId id="332" r:id="rId79"/>
  </p:sldIdLst>
  <p:sldSz cx="13004800" cy="9753600"/>
  <p:notesSz cx="6858000" cy="9144000"/>
  <p:defaultTextStyle>
    <a:lvl1pPr algn="ctr" defTabSz="584200">
      <a:defRPr sz="3600">
        <a:solidFill>
          <a:srgbClr val="535353"/>
        </a:solidFill>
        <a:latin typeface="+mn-lt"/>
        <a:ea typeface="+mn-ea"/>
        <a:cs typeface="+mn-cs"/>
        <a:sym typeface="Gill Sans Light"/>
      </a:defRPr>
    </a:lvl1pPr>
    <a:lvl2pPr indent="228600" algn="ctr" defTabSz="584200">
      <a:defRPr sz="3600">
        <a:solidFill>
          <a:srgbClr val="535353"/>
        </a:solidFill>
        <a:latin typeface="+mn-lt"/>
        <a:ea typeface="+mn-ea"/>
        <a:cs typeface="+mn-cs"/>
        <a:sym typeface="Gill Sans Light"/>
      </a:defRPr>
    </a:lvl2pPr>
    <a:lvl3pPr indent="457200" algn="ctr" defTabSz="584200">
      <a:defRPr sz="3600">
        <a:solidFill>
          <a:srgbClr val="535353"/>
        </a:solidFill>
        <a:latin typeface="+mn-lt"/>
        <a:ea typeface="+mn-ea"/>
        <a:cs typeface="+mn-cs"/>
        <a:sym typeface="Gill Sans Light"/>
      </a:defRPr>
    </a:lvl3pPr>
    <a:lvl4pPr indent="685800" algn="ctr" defTabSz="584200">
      <a:defRPr sz="3600">
        <a:solidFill>
          <a:srgbClr val="535353"/>
        </a:solidFill>
        <a:latin typeface="+mn-lt"/>
        <a:ea typeface="+mn-ea"/>
        <a:cs typeface="+mn-cs"/>
        <a:sym typeface="Gill Sans Light"/>
      </a:defRPr>
    </a:lvl4pPr>
    <a:lvl5pPr indent="914400" algn="ctr" defTabSz="584200">
      <a:defRPr sz="3600">
        <a:solidFill>
          <a:srgbClr val="535353"/>
        </a:solidFill>
        <a:latin typeface="+mn-lt"/>
        <a:ea typeface="+mn-ea"/>
        <a:cs typeface="+mn-cs"/>
        <a:sym typeface="Gill Sans Light"/>
      </a:defRPr>
    </a:lvl5pPr>
    <a:lvl6pPr indent="1143000" algn="ctr" defTabSz="584200">
      <a:defRPr sz="3600">
        <a:solidFill>
          <a:srgbClr val="535353"/>
        </a:solidFill>
        <a:latin typeface="+mn-lt"/>
        <a:ea typeface="+mn-ea"/>
        <a:cs typeface="+mn-cs"/>
        <a:sym typeface="Gill Sans Light"/>
      </a:defRPr>
    </a:lvl6pPr>
    <a:lvl7pPr indent="1371600" algn="ctr" defTabSz="584200">
      <a:defRPr sz="3600">
        <a:solidFill>
          <a:srgbClr val="535353"/>
        </a:solidFill>
        <a:latin typeface="+mn-lt"/>
        <a:ea typeface="+mn-ea"/>
        <a:cs typeface="+mn-cs"/>
        <a:sym typeface="Gill Sans Light"/>
      </a:defRPr>
    </a:lvl7pPr>
    <a:lvl8pPr indent="1600200" algn="ctr" defTabSz="584200">
      <a:defRPr sz="3600">
        <a:solidFill>
          <a:srgbClr val="535353"/>
        </a:solidFill>
        <a:latin typeface="+mn-lt"/>
        <a:ea typeface="+mn-ea"/>
        <a:cs typeface="+mn-cs"/>
        <a:sym typeface="Gill Sans Light"/>
      </a:defRPr>
    </a:lvl8pPr>
    <a:lvl9pPr indent="1828800" algn="ctr" defTabSz="584200">
      <a:defRPr sz="3600">
        <a:solidFill>
          <a:srgbClr val="535353"/>
        </a:solidFill>
        <a:latin typeface="+mn-lt"/>
        <a:ea typeface="+mn-ea"/>
        <a:cs typeface="+mn-cs"/>
        <a:sym typeface="Gill Sans Ligh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D4553"/>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rgbClr val="3D4553"/>
              </a:solidFill>
              <a:prstDash val="solid"/>
              <a:miter lim="400000"/>
            </a:ln>
          </a:insideH>
          <a:insideV>
            <a:ln w="12700" cap="flat">
              <a:noFill/>
              <a:miter lim="400000"/>
            </a:ln>
          </a:insideV>
        </a:tcBdr>
        <a:fill>
          <a:solidFill>
            <a:srgbClr val="606B7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rgbClr val="3D4553"/>
              </a:solidFill>
              <a:prstDash val="solid"/>
              <a:miter lim="400000"/>
            </a:ln>
          </a:insideH>
          <a:insideV>
            <a:ln w="12700" cap="flat">
              <a:noFill/>
              <a:miter lim="400000"/>
            </a:ln>
          </a:insideV>
        </a:tcBdr>
        <a:fill>
          <a:solidFill>
            <a:srgbClr val="606B7E"/>
          </a:solidFill>
        </a:fill>
      </a:tcStyle>
    </a:firstRow>
  </a:tblStyle>
  <a:tblStyle styleId="{CF821DB8-F4EB-4A41-A1BA-3FCAFE7338EE}" styleName="">
    <a:tblBg/>
    <a:wholeTbl>
      <a:tcTxStyle b="off" i="off">
        <a:fontRef idx="minor">
          <a:srgbClr val="5A5F5E"/>
        </a:fontRef>
        <a:srgbClr val="5A5F5E"/>
      </a:tcTxStyle>
      <a:tcStyle>
        <a:tcBdr>
          <a:left>
            <a:ln w="50800" cap="flat">
              <a:noFill/>
              <a:miter lim="400000"/>
            </a:ln>
          </a:left>
          <a:right>
            <a:ln w="50800" cap="flat">
              <a:noFill/>
              <a:miter lim="400000"/>
            </a:ln>
          </a:right>
          <a:top>
            <a:ln w="50800" cap="flat">
              <a:noFill/>
              <a:miter lim="400000"/>
            </a:ln>
          </a:top>
          <a:bottom>
            <a:ln w="50800" cap="flat">
              <a:noFill/>
              <a:miter lim="400000"/>
            </a:ln>
          </a:bottom>
          <a:insideH>
            <a:ln w="50800" cap="flat">
              <a:noFill/>
              <a:miter lim="400000"/>
            </a:ln>
          </a:insideH>
          <a:insideV>
            <a:ln w="5080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0" d="100"/>
          <a:sy n="50" d="100"/>
        </p:scale>
        <p:origin x="1344" y="42"/>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0" name="Shape 3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273551288"/>
      </p:ext>
    </p:extLst>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355600" y="2044700"/>
            <a:ext cx="12293600" cy="3238500"/>
          </a:xfrm>
          <a:prstGeom prst="rect">
            <a:avLst/>
          </a:prstGeom>
        </p:spPr>
        <p:txBody>
          <a:bodyPr anchor="b"/>
          <a:lstStyle/>
          <a:p>
            <a:pPr lvl="0">
              <a:defRPr sz="1800" cap="none">
                <a:solidFill>
                  <a:srgbClr val="000000"/>
                </a:solidFill>
              </a:defRPr>
            </a:pPr>
            <a:r>
              <a:rPr sz="7200" cap="all">
                <a:solidFill>
                  <a:srgbClr val="535353"/>
                </a:solidFill>
              </a:rPr>
              <a:t>Title Text</a:t>
            </a:r>
          </a:p>
        </p:txBody>
      </p:sp>
      <p:sp>
        <p:nvSpPr>
          <p:cNvPr id="6" name="Shape 6"/>
          <p:cNvSpPr>
            <a:spLocks noGrp="1"/>
          </p:cNvSpPr>
          <p:nvPr>
            <p:ph type="body" idx="1"/>
          </p:nvPr>
        </p:nvSpPr>
        <p:spPr>
          <a:xfrm>
            <a:off x="355600" y="5270500"/>
            <a:ext cx="12293600" cy="1295400"/>
          </a:xfrm>
          <a:prstGeom prst="rect">
            <a:avLst/>
          </a:prstGeom>
        </p:spPr>
        <p:txBody>
          <a:bodyPr anchor="t"/>
          <a:lstStyle>
            <a:lvl1pPr marL="0" indent="0" algn="ctr">
              <a:lnSpc>
                <a:spcPct val="100000"/>
              </a:lnSpc>
              <a:spcBef>
                <a:spcPts val="0"/>
              </a:spcBef>
              <a:buSzTx/>
              <a:buNone/>
              <a:defRPr sz="3800"/>
            </a:lvl1pPr>
            <a:lvl2pPr marL="0" indent="228600" algn="ctr">
              <a:lnSpc>
                <a:spcPct val="100000"/>
              </a:lnSpc>
              <a:spcBef>
                <a:spcPts val="0"/>
              </a:spcBef>
              <a:buSzTx/>
              <a:buNone/>
              <a:defRPr sz="3800"/>
            </a:lvl2pPr>
            <a:lvl3pPr marL="0" indent="457200" algn="ctr">
              <a:lnSpc>
                <a:spcPct val="100000"/>
              </a:lnSpc>
              <a:spcBef>
                <a:spcPts val="0"/>
              </a:spcBef>
              <a:buSzTx/>
              <a:buNone/>
              <a:defRPr sz="3800"/>
            </a:lvl3pPr>
            <a:lvl4pPr marL="0" indent="685800" algn="ctr">
              <a:lnSpc>
                <a:spcPct val="100000"/>
              </a:lnSpc>
              <a:spcBef>
                <a:spcPts val="0"/>
              </a:spcBef>
              <a:buSzTx/>
              <a:buNone/>
              <a:defRPr sz="3800"/>
            </a:lvl4pPr>
            <a:lvl5pPr marL="0" indent="914400" algn="ctr">
              <a:lnSpc>
                <a:spcPct val="100000"/>
              </a:lnSpc>
              <a:spcBef>
                <a:spcPts val="0"/>
              </a:spcBef>
              <a:buSzTx/>
              <a:buNone/>
              <a:defRPr sz="3800"/>
            </a:lvl5pPr>
          </a:lstStyle>
          <a:p>
            <a:pPr lvl="0">
              <a:defRPr sz="1800">
                <a:solidFill>
                  <a:srgbClr val="000000"/>
                </a:solidFill>
              </a:defRPr>
            </a:pPr>
            <a:r>
              <a:rPr sz="3800">
                <a:solidFill>
                  <a:srgbClr val="535353"/>
                </a:solidFill>
              </a:rPr>
              <a:t>Body Level One</a:t>
            </a:r>
          </a:p>
          <a:p>
            <a:pPr lvl="1">
              <a:defRPr sz="1800">
                <a:solidFill>
                  <a:srgbClr val="000000"/>
                </a:solidFill>
              </a:defRPr>
            </a:pPr>
            <a:r>
              <a:rPr sz="3800">
                <a:solidFill>
                  <a:srgbClr val="535353"/>
                </a:solidFill>
              </a:rPr>
              <a:t>Body Level Two</a:t>
            </a:r>
          </a:p>
          <a:p>
            <a:pPr lvl="2">
              <a:defRPr sz="1800">
                <a:solidFill>
                  <a:srgbClr val="000000"/>
                </a:solidFill>
              </a:defRPr>
            </a:pPr>
            <a:r>
              <a:rPr sz="3800">
                <a:solidFill>
                  <a:srgbClr val="535353"/>
                </a:solidFill>
              </a:rPr>
              <a:t>Body Level Three</a:t>
            </a:r>
          </a:p>
          <a:p>
            <a:pPr lvl="3">
              <a:defRPr sz="1800">
                <a:solidFill>
                  <a:srgbClr val="000000"/>
                </a:solidFill>
              </a:defRPr>
            </a:pPr>
            <a:r>
              <a:rPr sz="3800">
                <a:solidFill>
                  <a:srgbClr val="535353"/>
                </a:solidFill>
              </a:rPr>
              <a:t>Body Level Four</a:t>
            </a:r>
          </a:p>
          <a:p>
            <a:pPr lvl="4">
              <a:defRPr sz="1800">
                <a:solidFill>
                  <a:srgbClr val="000000"/>
                </a:solidFill>
              </a:defRPr>
            </a:pPr>
            <a:r>
              <a:rPr sz="3800">
                <a:solidFill>
                  <a:srgbClr val="535353"/>
                </a:solidFill>
              </a:rP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650240" y="9040143"/>
            <a:ext cx="3034453" cy="519289"/>
          </a:xfrm>
          <a:prstGeom prst="rect">
            <a:avLst/>
          </a:prstGeom>
        </p:spPr>
        <p:txBody>
          <a:bodyPr lIns="130046" tIns="65023" rIns="130046" bIns="65023"/>
          <a:lstStyle/>
          <a:p>
            <a:fld id="{B894053C-E410-46C6-BCE0-0168A32E2E4A}" type="datetimeFigureOut">
              <a:rPr lang="en-GB" smtClean="0"/>
              <a:t>15/07/2015</a:t>
            </a:fld>
            <a:endParaRPr lang="en-GB"/>
          </a:p>
        </p:txBody>
      </p:sp>
      <p:sp>
        <p:nvSpPr>
          <p:cNvPr id="5" name="Footer Placeholder 4"/>
          <p:cNvSpPr>
            <a:spLocks noGrp="1"/>
          </p:cNvSpPr>
          <p:nvPr>
            <p:ph type="ftr" sz="quarter" idx="11"/>
          </p:nvPr>
        </p:nvSpPr>
        <p:spPr>
          <a:xfrm>
            <a:off x="4443307" y="9040143"/>
            <a:ext cx="4118187" cy="519289"/>
          </a:xfrm>
          <a:prstGeom prst="rect">
            <a:avLst/>
          </a:prstGeom>
        </p:spPr>
        <p:txBody>
          <a:bodyPr lIns="130046" tIns="65023" rIns="130046" bIns="65023"/>
          <a:lstStyle/>
          <a:p>
            <a:endParaRPr lang="en-GB"/>
          </a:p>
        </p:txBody>
      </p:sp>
      <p:sp>
        <p:nvSpPr>
          <p:cNvPr id="6" name="Slide Number Placeholder 5"/>
          <p:cNvSpPr>
            <a:spLocks noGrp="1"/>
          </p:cNvSpPr>
          <p:nvPr>
            <p:ph type="sldNum" sz="quarter" idx="12"/>
          </p:nvPr>
        </p:nvSpPr>
        <p:spPr>
          <a:xfrm>
            <a:off x="9320107" y="9040143"/>
            <a:ext cx="3034453" cy="519289"/>
          </a:xfrm>
          <a:prstGeom prst="rect">
            <a:avLst/>
          </a:prstGeom>
        </p:spPr>
        <p:txBody>
          <a:bodyPr lIns="130046" tIns="65023" rIns="130046" bIns="65023"/>
          <a:lstStyle/>
          <a:p>
            <a:fld id="{342F1BB6-6D0E-4769-B3E8-D942C0A7AD0D}" type="slidenum">
              <a:rPr lang="en-GB" smtClean="0"/>
              <a:t>‹#›</a:t>
            </a:fld>
            <a:endParaRPr lang="en-GB"/>
          </a:p>
        </p:txBody>
      </p:sp>
    </p:spTree>
    <p:extLst>
      <p:ext uri="{BB962C8B-B14F-4D97-AF65-F5344CB8AC3E}">
        <p14:creationId xmlns:p14="http://schemas.microsoft.com/office/powerpoint/2010/main" val="3981500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1270000" y="6908800"/>
            <a:ext cx="10464800" cy="1282700"/>
          </a:xfrm>
          <a:prstGeom prst="rect">
            <a:avLst/>
          </a:prstGeom>
        </p:spPr>
        <p:txBody>
          <a:bodyPr/>
          <a:lstStyle/>
          <a:p>
            <a:pPr lvl="0">
              <a:defRPr sz="1800" cap="none">
                <a:solidFill>
                  <a:srgbClr val="000000"/>
                </a:solidFill>
              </a:defRPr>
            </a:pPr>
            <a:r>
              <a:rPr sz="7200" cap="all">
                <a:solidFill>
                  <a:srgbClr val="535353"/>
                </a:solidFill>
              </a:rPr>
              <a:t>Title Text</a:t>
            </a:r>
          </a:p>
        </p:txBody>
      </p:sp>
      <p:sp>
        <p:nvSpPr>
          <p:cNvPr id="9" name="Shape 9"/>
          <p:cNvSpPr>
            <a:spLocks noGrp="1"/>
          </p:cNvSpPr>
          <p:nvPr>
            <p:ph type="body" idx="1"/>
          </p:nvPr>
        </p:nvSpPr>
        <p:spPr>
          <a:xfrm>
            <a:off x="1270000" y="8191500"/>
            <a:ext cx="10464800" cy="1130300"/>
          </a:xfrm>
          <a:prstGeom prst="rect">
            <a:avLst/>
          </a:prstGeom>
        </p:spPr>
        <p:txBody>
          <a:bodyPr anchor="t"/>
          <a:lstStyle>
            <a:lvl1pPr marL="0" indent="0" algn="ctr">
              <a:lnSpc>
                <a:spcPct val="100000"/>
              </a:lnSpc>
              <a:spcBef>
                <a:spcPts val="0"/>
              </a:spcBef>
              <a:buSzTx/>
              <a:buNone/>
              <a:defRPr sz="3800"/>
            </a:lvl1pPr>
            <a:lvl2pPr marL="0" indent="228600" algn="ctr">
              <a:lnSpc>
                <a:spcPct val="100000"/>
              </a:lnSpc>
              <a:spcBef>
                <a:spcPts val="0"/>
              </a:spcBef>
              <a:buSzTx/>
              <a:buNone/>
              <a:defRPr sz="3800"/>
            </a:lvl2pPr>
            <a:lvl3pPr marL="0" indent="457200" algn="ctr">
              <a:lnSpc>
                <a:spcPct val="100000"/>
              </a:lnSpc>
              <a:spcBef>
                <a:spcPts val="0"/>
              </a:spcBef>
              <a:buSzTx/>
              <a:buNone/>
              <a:defRPr sz="3800"/>
            </a:lvl3pPr>
            <a:lvl4pPr marL="0" indent="685800" algn="ctr">
              <a:lnSpc>
                <a:spcPct val="100000"/>
              </a:lnSpc>
              <a:spcBef>
                <a:spcPts val="0"/>
              </a:spcBef>
              <a:buSzTx/>
              <a:buNone/>
              <a:defRPr sz="3800"/>
            </a:lvl4pPr>
            <a:lvl5pPr marL="0" indent="914400" algn="ctr">
              <a:lnSpc>
                <a:spcPct val="100000"/>
              </a:lnSpc>
              <a:spcBef>
                <a:spcPts val="0"/>
              </a:spcBef>
              <a:buSzTx/>
              <a:buNone/>
              <a:defRPr sz="3800"/>
            </a:lvl5pPr>
          </a:lstStyle>
          <a:p>
            <a:pPr lvl="0">
              <a:defRPr sz="1800">
                <a:solidFill>
                  <a:srgbClr val="000000"/>
                </a:solidFill>
              </a:defRPr>
            </a:pPr>
            <a:r>
              <a:rPr sz="3800">
                <a:solidFill>
                  <a:srgbClr val="535353"/>
                </a:solidFill>
              </a:rPr>
              <a:t>Body Level One</a:t>
            </a:r>
          </a:p>
          <a:p>
            <a:pPr lvl="1">
              <a:defRPr sz="1800">
                <a:solidFill>
                  <a:srgbClr val="000000"/>
                </a:solidFill>
              </a:defRPr>
            </a:pPr>
            <a:r>
              <a:rPr sz="3800">
                <a:solidFill>
                  <a:srgbClr val="535353"/>
                </a:solidFill>
              </a:rPr>
              <a:t>Body Level Two</a:t>
            </a:r>
          </a:p>
          <a:p>
            <a:pPr lvl="2">
              <a:defRPr sz="1800">
                <a:solidFill>
                  <a:srgbClr val="000000"/>
                </a:solidFill>
              </a:defRPr>
            </a:pPr>
            <a:r>
              <a:rPr sz="3800">
                <a:solidFill>
                  <a:srgbClr val="535353"/>
                </a:solidFill>
              </a:rPr>
              <a:t>Body Level Three</a:t>
            </a:r>
          </a:p>
          <a:p>
            <a:pPr lvl="3">
              <a:defRPr sz="1800">
                <a:solidFill>
                  <a:srgbClr val="000000"/>
                </a:solidFill>
              </a:defRPr>
            </a:pPr>
            <a:r>
              <a:rPr sz="3800">
                <a:solidFill>
                  <a:srgbClr val="535353"/>
                </a:solidFill>
              </a:rPr>
              <a:t>Body Level Four</a:t>
            </a:r>
          </a:p>
          <a:p>
            <a:pPr lvl="4">
              <a:defRPr sz="1800">
                <a:solidFill>
                  <a:srgbClr val="000000"/>
                </a:solidFill>
              </a:defRPr>
            </a:pPr>
            <a:r>
              <a:rPr sz="3800">
                <a:solidFill>
                  <a:srgbClr val="535353"/>
                </a:solidFill>
              </a:rPr>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11" name="Shape 11"/>
          <p:cNvSpPr>
            <a:spLocks noGrp="1"/>
          </p:cNvSpPr>
          <p:nvPr>
            <p:ph type="title"/>
          </p:nvPr>
        </p:nvSpPr>
        <p:spPr>
          <a:xfrm>
            <a:off x="355600" y="3251200"/>
            <a:ext cx="12293600" cy="3238500"/>
          </a:xfrm>
          <a:prstGeom prst="rect">
            <a:avLst/>
          </a:prstGeom>
        </p:spPr>
        <p:txBody>
          <a:bodyPr/>
          <a:lstStyle/>
          <a:p>
            <a:pPr lvl="0">
              <a:defRPr sz="1800" cap="none">
                <a:solidFill>
                  <a:srgbClr val="000000"/>
                </a:solidFill>
              </a:defRPr>
            </a:pPr>
            <a:r>
              <a:rPr sz="7200" cap="all">
                <a:solidFill>
                  <a:srgbClr val="535353"/>
                </a:solidFill>
              </a:rPr>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355600" y="1016000"/>
            <a:ext cx="5892800" cy="3886200"/>
          </a:xfrm>
          <a:prstGeom prst="rect">
            <a:avLst/>
          </a:prstGeom>
        </p:spPr>
        <p:txBody>
          <a:bodyPr anchor="b"/>
          <a:lstStyle/>
          <a:p>
            <a:pPr lvl="0">
              <a:defRPr sz="1800" cap="none">
                <a:solidFill>
                  <a:srgbClr val="000000"/>
                </a:solidFill>
              </a:defRPr>
            </a:pPr>
            <a:r>
              <a:rPr sz="7200" cap="all">
                <a:solidFill>
                  <a:srgbClr val="535353"/>
                </a:solidFill>
              </a:rPr>
              <a:t>Title Text</a:t>
            </a:r>
          </a:p>
        </p:txBody>
      </p:sp>
      <p:sp>
        <p:nvSpPr>
          <p:cNvPr id="14" name="Shape 14"/>
          <p:cNvSpPr>
            <a:spLocks noGrp="1"/>
          </p:cNvSpPr>
          <p:nvPr>
            <p:ph type="body" idx="1"/>
          </p:nvPr>
        </p:nvSpPr>
        <p:spPr>
          <a:xfrm>
            <a:off x="355600" y="4889500"/>
            <a:ext cx="5892800" cy="3886200"/>
          </a:xfrm>
          <a:prstGeom prst="rect">
            <a:avLst/>
          </a:prstGeom>
        </p:spPr>
        <p:txBody>
          <a:bodyPr anchor="t"/>
          <a:lstStyle>
            <a:lvl1pPr marL="0" indent="0" algn="ctr">
              <a:lnSpc>
                <a:spcPct val="100000"/>
              </a:lnSpc>
              <a:spcBef>
                <a:spcPts val="0"/>
              </a:spcBef>
              <a:buSzTx/>
              <a:buNone/>
              <a:defRPr sz="3800"/>
            </a:lvl1pPr>
            <a:lvl2pPr marL="0" indent="228600" algn="ctr">
              <a:lnSpc>
                <a:spcPct val="100000"/>
              </a:lnSpc>
              <a:spcBef>
                <a:spcPts val="0"/>
              </a:spcBef>
              <a:buSzTx/>
              <a:buNone/>
              <a:defRPr sz="3800"/>
            </a:lvl2pPr>
            <a:lvl3pPr marL="0" indent="457200" algn="ctr">
              <a:lnSpc>
                <a:spcPct val="100000"/>
              </a:lnSpc>
              <a:spcBef>
                <a:spcPts val="0"/>
              </a:spcBef>
              <a:buSzTx/>
              <a:buNone/>
              <a:defRPr sz="3800"/>
            </a:lvl3pPr>
            <a:lvl4pPr marL="0" indent="685800" algn="ctr">
              <a:lnSpc>
                <a:spcPct val="100000"/>
              </a:lnSpc>
              <a:spcBef>
                <a:spcPts val="0"/>
              </a:spcBef>
              <a:buSzTx/>
              <a:buNone/>
              <a:defRPr sz="3800"/>
            </a:lvl4pPr>
            <a:lvl5pPr marL="0" indent="914400" algn="ctr">
              <a:lnSpc>
                <a:spcPct val="100000"/>
              </a:lnSpc>
              <a:spcBef>
                <a:spcPts val="0"/>
              </a:spcBef>
              <a:buSzTx/>
              <a:buNone/>
              <a:defRPr sz="3800"/>
            </a:lvl5pPr>
          </a:lstStyle>
          <a:p>
            <a:pPr lvl="0">
              <a:defRPr sz="1800">
                <a:solidFill>
                  <a:srgbClr val="000000"/>
                </a:solidFill>
              </a:defRPr>
            </a:pPr>
            <a:r>
              <a:rPr sz="3800">
                <a:solidFill>
                  <a:srgbClr val="535353"/>
                </a:solidFill>
              </a:rPr>
              <a:t>Body Level One</a:t>
            </a:r>
          </a:p>
          <a:p>
            <a:pPr lvl="1">
              <a:defRPr sz="1800">
                <a:solidFill>
                  <a:srgbClr val="000000"/>
                </a:solidFill>
              </a:defRPr>
            </a:pPr>
            <a:r>
              <a:rPr sz="3800">
                <a:solidFill>
                  <a:srgbClr val="535353"/>
                </a:solidFill>
              </a:rPr>
              <a:t>Body Level Two</a:t>
            </a:r>
          </a:p>
          <a:p>
            <a:pPr lvl="2">
              <a:defRPr sz="1800">
                <a:solidFill>
                  <a:srgbClr val="000000"/>
                </a:solidFill>
              </a:defRPr>
            </a:pPr>
            <a:r>
              <a:rPr sz="3800">
                <a:solidFill>
                  <a:srgbClr val="535353"/>
                </a:solidFill>
              </a:rPr>
              <a:t>Body Level Three</a:t>
            </a:r>
          </a:p>
          <a:p>
            <a:pPr lvl="3">
              <a:defRPr sz="1800">
                <a:solidFill>
                  <a:srgbClr val="000000"/>
                </a:solidFill>
              </a:defRPr>
            </a:pPr>
            <a:r>
              <a:rPr sz="3800">
                <a:solidFill>
                  <a:srgbClr val="535353"/>
                </a:solidFill>
              </a:rPr>
              <a:t>Body Level Four</a:t>
            </a:r>
          </a:p>
          <a:p>
            <a:pPr lvl="4">
              <a:defRPr sz="1800">
                <a:solidFill>
                  <a:srgbClr val="000000"/>
                </a:solidFill>
              </a:defRPr>
            </a:pPr>
            <a:r>
              <a:rPr sz="3800">
                <a:solidFill>
                  <a:srgbClr val="535353"/>
                </a:solidFill>
              </a:rPr>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cap="none">
                <a:solidFill>
                  <a:srgbClr val="000000"/>
                </a:solidFill>
              </a:defRPr>
            </a:pPr>
            <a:r>
              <a:rPr sz="7200" cap="all">
                <a:solidFill>
                  <a:srgbClr val="535353"/>
                </a:solidFill>
              </a:rPr>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cap="none">
                <a:solidFill>
                  <a:srgbClr val="000000"/>
                </a:solidFill>
              </a:defRPr>
            </a:pPr>
            <a:r>
              <a:rPr sz="7200" cap="all">
                <a:solidFill>
                  <a:srgbClr val="535353"/>
                </a:solidFill>
              </a:rPr>
              <a:t>Title Text</a:t>
            </a:r>
          </a:p>
        </p:txBody>
      </p:sp>
      <p:sp>
        <p:nvSpPr>
          <p:cNvPr id="19" name="Shape 19"/>
          <p:cNvSpPr>
            <a:spLocks noGrp="1"/>
          </p:cNvSpPr>
          <p:nvPr>
            <p:ph type="body" idx="1"/>
          </p:nvPr>
        </p:nvSpPr>
        <p:spPr>
          <a:prstGeom prst="rect">
            <a:avLst/>
          </a:prstGeom>
        </p:spPr>
        <p:txBody>
          <a:bodyPr/>
          <a:lstStyle/>
          <a:p>
            <a:pPr lvl="0">
              <a:defRPr sz="1800">
                <a:solidFill>
                  <a:srgbClr val="000000"/>
                </a:solidFill>
              </a:defRPr>
            </a:pPr>
            <a:r>
              <a:rPr sz="4600">
                <a:solidFill>
                  <a:srgbClr val="535353"/>
                </a:solidFill>
              </a:rPr>
              <a:t>Body Level One</a:t>
            </a:r>
          </a:p>
          <a:p>
            <a:pPr lvl="1">
              <a:defRPr sz="1800">
                <a:solidFill>
                  <a:srgbClr val="000000"/>
                </a:solidFill>
              </a:defRPr>
            </a:pPr>
            <a:r>
              <a:rPr sz="4600">
                <a:solidFill>
                  <a:srgbClr val="535353"/>
                </a:solidFill>
              </a:rPr>
              <a:t>Body Level Two</a:t>
            </a:r>
          </a:p>
          <a:p>
            <a:pPr lvl="2">
              <a:defRPr sz="1800">
                <a:solidFill>
                  <a:srgbClr val="000000"/>
                </a:solidFill>
              </a:defRPr>
            </a:pPr>
            <a:r>
              <a:rPr sz="4600">
                <a:solidFill>
                  <a:srgbClr val="535353"/>
                </a:solidFill>
              </a:rPr>
              <a:t>Body Level Three</a:t>
            </a:r>
          </a:p>
          <a:p>
            <a:pPr lvl="3">
              <a:defRPr sz="1800">
                <a:solidFill>
                  <a:srgbClr val="000000"/>
                </a:solidFill>
              </a:defRPr>
            </a:pPr>
            <a:r>
              <a:rPr sz="4600">
                <a:solidFill>
                  <a:srgbClr val="535353"/>
                </a:solidFill>
              </a:rPr>
              <a:t>Body Level Four</a:t>
            </a:r>
          </a:p>
          <a:p>
            <a:pPr lvl="4">
              <a:defRPr sz="1800">
                <a:solidFill>
                  <a:srgbClr val="000000"/>
                </a:solidFill>
              </a:defRPr>
            </a:pPr>
            <a:r>
              <a:rPr sz="4600">
                <a:solidFill>
                  <a:srgbClr val="535353"/>
                </a:solidFill>
              </a:rPr>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cap="none">
                <a:solidFill>
                  <a:srgbClr val="000000"/>
                </a:solidFill>
              </a:defRPr>
            </a:pPr>
            <a:r>
              <a:rPr sz="7200" cap="all">
                <a:solidFill>
                  <a:srgbClr val="535353"/>
                </a:solidFill>
              </a:rPr>
              <a:t>Title Text</a:t>
            </a:r>
          </a:p>
        </p:txBody>
      </p:sp>
      <p:sp>
        <p:nvSpPr>
          <p:cNvPr id="22" name="Shape 22"/>
          <p:cNvSpPr>
            <a:spLocks noGrp="1"/>
          </p:cNvSpPr>
          <p:nvPr>
            <p:ph type="body" idx="1"/>
          </p:nvPr>
        </p:nvSpPr>
        <p:spPr>
          <a:xfrm>
            <a:off x="355600" y="2730500"/>
            <a:ext cx="5892800" cy="6299200"/>
          </a:xfrm>
          <a:prstGeom prst="rect">
            <a:avLst/>
          </a:prstGeom>
        </p:spPr>
        <p:txBody>
          <a:bodyPr/>
          <a:lstStyle>
            <a:lvl1pPr marL="431800" indent="-431800">
              <a:lnSpc>
                <a:spcPct val="100000"/>
              </a:lnSpc>
              <a:spcBef>
                <a:spcPts val="3800"/>
              </a:spcBef>
              <a:defRPr sz="3800"/>
            </a:lvl1pPr>
            <a:lvl2pPr marL="863600" indent="-431800">
              <a:lnSpc>
                <a:spcPct val="100000"/>
              </a:lnSpc>
              <a:spcBef>
                <a:spcPts val="3800"/>
              </a:spcBef>
              <a:defRPr sz="3800"/>
            </a:lvl2pPr>
            <a:lvl3pPr marL="1295400" indent="-431800">
              <a:lnSpc>
                <a:spcPct val="100000"/>
              </a:lnSpc>
              <a:spcBef>
                <a:spcPts val="3800"/>
              </a:spcBef>
              <a:defRPr sz="3800"/>
            </a:lvl3pPr>
            <a:lvl4pPr marL="1727200" indent="-431800">
              <a:lnSpc>
                <a:spcPct val="100000"/>
              </a:lnSpc>
              <a:spcBef>
                <a:spcPts val="3800"/>
              </a:spcBef>
              <a:defRPr sz="3800"/>
            </a:lvl4pPr>
            <a:lvl5pPr marL="2159000" indent="-431800">
              <a:lnSpc>
                <a:spcPct val="100000"/>
              </a:lnSpc>
              <a:spcBef>
                <a:spcPts val="3800"/>
              </a:spcBef>
              <a:defRPr sz="3800"/>
            </a:lvl5pPr>
          </a:lstStyle>
          <a:p>
            <a:pPr lvl="0">
              <a:defRPr sz="1800">
                <a:solidFill>
                  <a:srgbClr val="000000"/>
                </a:solidFill>
              </a:defRPr>
            </a:pPr>
            <a:r>
              <a:rPr sz="3800">
                <a:solidFill>
                  <a:srgbClr val="535353"/>
                </a:solidFill>
              </a:rPr>
              <a:t>Body Level One</a:t>
            </a:r>
          </a:p>
          <a:p>
            <a:pPr lvl="1">
              <a:defRPr sz="1800">
                <a:solidFill>
                  <a:srgbClr val="000000"/>
                </a:solidFill>
              </a:defRPr>
            </a:pPr>
            <a:r>
              <a:rPr sz="3800">
                <a:solidFill>
                  <a:srgbClr val="535353"/>
                </a:solidFill>
              </a:rPr>
              <a:t>Body Level Two</a:t>
            </a:r>
          </a:p>
          <a:p>
            <a:pPr lvl="2">
              <a:defRPr sz="1800">
                <a:solidFill>
                  <a:srgbClr val="000000"/>
                </a:solidFill>
              </a:defRPr>
            </a:pPr>
            <a:r>
              <a:rPr sz="3800">
                <a:solidFill>
                  <a:srgbClr val="535353"/>
                </a:solidFill>
              </a:rPr>
              <a:t>Body Level Three</a:t>
            </a:r>
          </a:p>
          <a:p>
            <a:pPr lvl="3">
              <a:defRPr sz="1800">
                <a:solidFill>
                  <a:srgbClr val="000000"/>
                </a:solidFill>
              </a:defRPr>
            </a:pPr>
            <a:r>
              <a:rPr sz="3800">
                <a:solidFill>
                  <a:srgbClr val="535353"/>
                </a:solidFill>
              </a:rPr>
              <a:t>Body Level Four</a:t>
            </a:r>
          </a:p>
          <a:p>
            <a:pPr lvl="4">
              <a:defRPr sz="1800">
                <a:solidFill>
                  <a:srgbClr val="000000"/>
                </a:solidFill>
              </a:defRPr>
            </a:pPr>
            <a:r>
              <a:rPr sz="3800">
                <a:solidFill>
                  <a:srgbClr val="535353"/>
                </a:solidFill>
              </a:rPr>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762000" y="762000"/>
            <a:ext cx="11468100" cy="8216900"/>
          </a:xfrm>
          <a:prstGeom prst="rect">
            <a:avLst/>
          </a:prstGeom>
        </p:spPr>
        <p:txBody>
          <a:bodyPr/>
          <a:lstStyle/>
          <a:p>
            <a:pPr lvl="0">
              <a:defRPr sz="1800">
                <a:solidFill>
                  <a:srgbClr val="000000"/>
                </a:solidFill>
              </a:defRPr>
            </a:pPr>
            <a:r>
              <a:rPr sz="4600">
                <a:solidFill>
                  <a:srgbClr val="535353"/>
                </a:solidFill>
              </a:rPr>
              <a:t>Body Level One</a:t>
            </a:r>
          </a:p>
          <a:p>
            <a:pPr lvl="1">
              <a:defRPr sz="1800">
                <a:solidFill>
                  <a:srgbClr val="000000"/>
                </a:solidFill>
              </a:defRPr>
            </a:pPr>
            <a:r>
              <a:rPr sz="4600">
                <a:solidFill>
                  <a:srgbClr val="535353"/>
                </a:solidFill>
              </a:rPr>
              <a:t>Body Level Two</a:t>
            </a:r>
          </a:p>
          <a:p>
            <a:pPr lvl="2">
              <a:defRPr sz="1800">
                <a:solidFill>
                  <a:srgbClr val="000000"/>
                </a:solidFill>
              </a:defRPr>
            </a:pPr>
            <a:r>
              <a:rPr sz="4600">
                <a:solidFill>
                  <a:srgbClr val="535353"/>
                </a:solidFill>
              </a:rPr>
              <a:t>Body Level Three</a:t>
            </a:r>
          </a:p>
          <a:p>
            <a:pPr lvl="3">
              <a:defRPr sz="1800">
                <a:solidFill>
                  <a:srgbClr val="000000"/>
                </a:solidFill>
              </a:defRPr>
            </a:pPr>
            <a:r>
              <a:rPr sz="4600">
                <a:solidFill>
                  <a:srgbClr val="535353"/>
                </a:solidFill>
              </a:rPr>
              <a:t>Body Level Four</a:t>
            </a:r>
          </a:p>
          <a:p>
            <a:pPr lvl="4">
              <a:defRPr sz="1800">
                <a:solidFill>
                  <a:srgbClr val="000000"/>
                </a:solidFill>
              </a:defRPr>
            </a:pPr>
            <a:r>
              <a:rPr sz="4600">
                <a:solidFill>
                  <a:srgbClr val="535353"/>
                </a:solidFill>
              </a:rPr>
              <a:t>Body Level Five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cap="none">
                <a:solidFill>
                  <a:srgbClr val="000000"/>
                </a:solidFill>
              </a:defRPr>
            </a:pPr>
            <a:r>
              <a:rPr sz="7200" cap="all">
                <a:solidFill>
                  <a:srgbClr val="535353"/>
                </a:solidFill>
              </a:rPr>
              <a:t>Title Text</a:t>
            </a:r>
          </a:p>
        </p:txBody>
      </p:sp>
      <p:sp>
        <p:nvSpPr>
          <p:cNvPr id="3" name="Shape 3"/>
          <p:cNvSpPr>
            <a:spLocks noGrp="1"/>
          </p:cNvSpPr>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sz="4600">
                <a:solidFill>
                  <a:srgbClr val="535353"/>
                </a:solidFill>
              </a:rPr>
              <a:t>Body Level One</a:t>
            </a:r>
          </a:p>
          <a:p>
            <a:pPr lvl="1">
              <a:defRPr sz="1800">
                <a:solidFill>
                  <a:srgbClr val="000000"/>
                </a:solidFill>
              </a:defRPr>
            </a:pPr>
            <a:r>
              <a:rPr sz="4600">
                <a:solidFill>
                  <a:srgbClr val="535353"/>
                </a:solidFill>
              </a:rPr>
              <a:t>Body Level Two</a:t>
            </a:r>
          </a:p>
          <a:p>
            <a:pPr lvl="2">
              <a:defRPr sz="1800">
                <a:solidFill>
                  <a:srgbClr val="000000"/>
                </a:solidFill>
              </a:defRPr>
            </a:pPr>
            <a:r>
              <a:rPr sz="4600">
                <a:solidFill>
                  <a:srgbClr val="535353"/>
                </a:solidFill>
              </a:rPr>
              <a:t>Body Level Three</a:t>
            </a:r>
          </a:p>
          <a:p>
            <a:pPr lvl="3">
              <a:defRPr sz="1800">
                <a:solidFill>
                  <a:srgbClr val="000000"/>
                </a:solidFill>
              </a:defRPr>
            </a:pPr>
            <a:r>
              <a:rPr sz="4600">
                <a:solidFill>
                  <a:srgbClr val="535353"/>
                </a:solidFill>
              </a:rPr>
              <a:t>Body Level Four</a:t>
            </a:r>
          </a:p>
          <a:p>
            <a:pPr lvl="4">
              <a:defRPr sz="1800">
                <a:solidFill>
                  <a:srgbClr val="000000"/>
                </a:solidFill>
              </a:defRPr>
            </a:pPr>
            <a:r>
              <a:rPr sz="4600">
                <a:solidFill>
                  <a:srgbClr val="535353"/>
                </a:solidFill>
              </a:rP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algn="ctr" defTabSz="584200">
        <a:defRPr sz="7200" cap="all">
          <a:solidFill>
            <a:srgbClr val="535353"/>
          </a:solidFill>
          <a:latin typeface="+mn-lt"/>
          <a:ea typeface="+mn-ea"/>
          <a:cs typeface="+mn-cs"/>
          <a:sym typeface="Gill Sans Light"/>
        </a:defRPr>
      </a:lvl1pPr>
      <a:lvl2pPr indent="228600" algn="ctr" defTabSz="584200">
        <a:defRPr sz="7200" cap="all">
          <a:solidFill>
            <a:srgbClr val="535353"/>
          </a:solidFill>
          <a:latin typeface="+mn-lt"/>
          <a:ea typeface="+mn-ea"/>
          <a:cs typeface="+mn-cs"/>
          <a:sym typeface="Gill Sans Light"/>
        </a:defRPr>
      </a:lvl2pPr>
      <a:lvl3pPr indent="457200" algn="ctr" defTabSz="584200">
        <a:defRPr sz="7200" cap="all">
          <a:solidFill>
            <a:srgbClr val="535353"/>
          </a:solidFill>
          <a:latin typeface="+mn-lt"/>
          <a:ea typeface="+mn-ea"/>
          <a:cs typeface="+mn-cs"/>
          <a:sym typeface="Gill Sans Light"/>
        </a:defRPr>
      </a:lvl3pPr>
      <a:lvl4pPr indent="685800" algn="ctr" defTabSz="584200">
        <a:defRPr sz="7200" cap="all">
          <a:solidFill>
            <a:srgbClr val="535353"/>
          </a:solidFill>
          <a:latin typeface="+mn-lt"/>
          <a:ea typeface="+mn-ea"/>
          <a:cs typeface="+mn-cs"/>
          <a:sym typeface="Gill Sans Light"/>
        </a:defRPr>
      </a:lvl4pPr>
      <a:lvl5pPr indent="914400" algn="ctr" defTabSz="584200">
        <a:defRPr sz="7200" cap="all">
          <a:solidFill>
            <a:srgbClr val="535353"/>
          </a:solidFill>
          <a:latin typeface="+mn-lt"/>
          <a:ea typeface="+mn-ea"/>
          <a:cs typeface="+mn-cs"/>
          <a:sym typeface="Gill Sans Light"/>
        </a:defRPr>
      </a:lvl5pPr>
      <a:lvl6pPr indent="1143000" algn="ctr" defTabSz="584200">
        <a:defRPr sz="7200" cap="all">
          <a:solidFill>
            <a:srgbClr val="535353"/>
          </a:solidFill>
          <a:latin typeface="+mn-lt"/>
          <a:ea typeface="+mn-ea"/>
          <a:cs typeface="+mn-cs"/>
          <a:sym typeface="Gill Sans Light"/>
        </a:defRPr>
      </a:lvl6pPr>
      <a:lvl7pPr indent="1371600" algn="ctr" defTabSz="584200">
        <a:defRPr sz="7200" cap="all">
          <a:solidFill>
            <a:srgbClr val="535353"/>
          </a:solidFill>
          <a:latin typeface="+mn-lt"/>
          <a:ea typeface="+mn-ea"/>
          <a:cs typeface="+mn-cs"/>
          <a:sym typeface="Gill Sans Light"/>
        </a:defRPr>
      </a:lvl7pPr>
      <a:lvl8pPr indent="1600200" algn="ctr" defTabSz="584200">
        <a:defRPr sz="7200" cap="all">
          <a:solidFill>
            <a:srgbClr val="535353"/>
          </a:solidFill>
          <a:latin typeface="+mn-lt"/>
          <a:ea typeface="+mn-ea"/>
          <a:cs typeface="+mn-cs"/>
          <a:sym typeface="Gill Sans Light"/>
        </a:defRPr>
      </a:lvl8pPr>
      <a:lvl9pPr indent="1828800" algn="ctr" defTabSz="584200">
        <a:defRPr sz="7200" cap="all">
          <a:solidFill>
            <a:srgbClr val="535353"/>
          </a:solidFill>
          <a:latin typeface="+mn-lt"/>
          <a:ea typeface="+mn-ea"/>
          <a:cs typeface="+mn-cs"/>
          <a:sym typeface="Gill Sans Light"/>
        </a:defRPr>
      </a:lvl9pPr>
    </p:titleStyle>
    <p:bodyStyle>
      <a:lvl1pPr marL="520700" indent="-520700" defTabSz="584200">
        <a:lnSpc>
          <a:spcPct val="120000"/>
        </a:lnSpc>
        <a:spcBef>
          <a:spcPts val="4600"/>
        </a:spcBef>
        <a:buSzPct val="82000"/>
        <a:buChar char="•"/>
        <a:defRPr sz="4600">
          <a:solidFill>
            <a:srgbClr val="535353"/>
          </a:solidFill>
          <a:latin typeface="+mn-lt"/>
          <a:ea typeface="+mn-ea"/>
          <a:cs typeface="+mn-cs"/>
          <a:sym typeface="Gill Sans Light"/>
        </a:defRPr>
      </a:lvl1pPr>
      <a:lvl2pPr marL="1041400" indent="-520700" defTabSz="584200">
        <a:lnSpc>
          <a:spcPct val="120000"/>
        </a:lnSpc>
        <a:spcBef>
          <a:spcPts val="4600"/>
        </a:spcBef>
        <a:buSzPct val="82000"/>
        <a:buChar char="•"/>
        <a:defRPr sz="4600">
          <a:solidFill>
            <a:srgbClr val="535353"/>
          </a:solidFill>
          <a:latin typeface="+mn-lt"/>
          <a:ea typeface="+mn-ea"/>
          <a:cs typeface="+mn-cs"/>
          <a:sym typeface="Gill Sans Light"/>
        </a:defRPr>
      </a:lvl2pPr>
      <a:lvl3pPr marL="1562100" indent="-520700" defTabSz="584200">
        <a:lnSpc>
          <a:spcPct val="120000"/>
        </a:lnSpc>
        <a:spcBef>
          <a:spcPts val="4600"/>
        </a:spcBef>
        <a:buSzPct val="82000"/>
        <a:buChar char="•"/>
        <a:defRPr sz="4600">
          <a:solidFill>
            <a:srgbClr val="535353"/>
          </a:solidFill>
          <a:latin typeface="+mn-lt"/>
          <a:ea typeface="+mn-ea"/>
          <a:cs typeface="+mn-cs"/>
          <a:sym typeface="Gill Sans Light"/>
        </a:defRPr>
      </a:lvl3pPr>
      <a:lvl4pPr marL="2082800" indent="-520700" defTabSz="584200">
        <a:lnSpc>
          <a:spcPct val="120000"/>
        </a:lnSpc>
        <a:spcBef>
          <a:spcPts val="4600"/>
        </a:spcBef>
        <a:buSzPct val="82000"/>
        <a:buChar char="•"/>
        <a:defRPr sz="4600">
          <a:solidFill>
            <a:srgbClr val="535353"/>
          </a:solidFill>
          <a:latin typeface="+mn-lt"/>
          <a:ea typeface="+mn-ea"/>
          <a:cs typeface="+mn-cs"/>
          <a:sym typeface="Gill Sans Light"/>
        </a:defRPr>
      </a:lvl4pPr>
      <a:lvl5pPr marL="2603500" indent="-520700" defTabSz="584200">
        <a:lnSpc>
          <a:spcPct val="120000"/>
        </a:lnSpc>
        <a:spcBef>
          <a:spcPts val="4600"/>
        </a:spcBef>
        <a:buSzPct val="82000"/>
        <a:buChar char="•"/>
        <a:defRPr sz="4600">
          <a:solidFill>
            <a:srgbClr val="535353"/>
          </a:solidFill>
          <a:latin typeface="+mn-lt"/>
          <a:ea typeface="+mn-ea"/>
          <a:cs typeface="+mn-cs"/>
          <a:sym typeface="Gill Sans Light"/>
        </a:defRPr>
      </a:lvl5pPr>
      <a:lvl6pPr marL="3124200" indent="-520700" defTabSz="584200">
        <a:lnSpc>
          <a:spcPct val="120000"/>
        </a:lnSpc>
        <a:spcBef>
          <a:spcPts val="4600"/>
        </a:spcBef>
        <a:buSzPct val="82000"/>
        <a:buChar char="•"/>
        <a:defRPr sz="4600">
          <a:solidFill>
            <a:srgbClr val="535353"/>
          </a:solidFill>
          <a:latin typeface="+mn-lt"/>
          <a:ea typeface="+mn-ea"/>
          <a:cs typeface="+mn-cs"/>
          <a:sym typeface="Gill Sans Light"/>
        </a:defRPr>
      </a:lvl6pPr>
      <a:lvl7pPr marL="3644900" indent="-520700" defTabSz="584200">
        <a:lnSpc>
          <a:spcPct val="120000"/>
        </a:lnSpc>
        <a:spcBef>
          <a:spcPts val="4600"/>
        </a:spcBef>
        <a:buSzPct val="82000"/>
        <a:buChar char="•"/>
        <a:defRPr sz="4600">
          <a:solidFill>
            <a:srgbClr val="535353"/>
          </a:solidFill>
          <a:latin typeface="+mn-lt"/>
          <a:ea typeface="+mn-ea"/>
          <a:cs typeface="+mn-cs"/>
          <a:sym typeface="Gill Sans Light"/>
        </a:defRPr>
      </a:lvl7pPr>
      <a:lvl8pPr marL="4165600" indent="-520700" defTabSz="584200">
        <a:lnSpc>
          <a:spcPct val="120000"/>
        </a:lnSpc>
        <a:spcBef>
          <a:spcPts val="4600"/>
        </a:spcBef>
        <a:buSzPct val="82000"/>
        <a:buChar char="•"/>
        <a:defRPr sz="4600">
          <a:solidFill>
            <a:srgbClr val="535353"/>
          </a:solidFill>
          <a:latin typeface="+mn-lt"/>
          <a:ea typeface="+mn-ea"/>
          <a:cs typeface="+mn-cs"/>
          <a:sym typeface="Gill Sans Light"/>
        </a:defRPr>
      </a:lvl8pPr>
      <a:lvl9pPr marL="4686300" indent="-520700" defTabSz="584200">
        <a:lnSpc>
          <a:spcPct val="120000"/>
        </a:lnSpc>
        <a:spcBef>
          <a:spcPts val="4600"/>
        </a:spcBef>
        <a:buSzPct val="82000"/>
        <a:buChar char="•"/>
        <a:defRPr sz="4600">
          <a:solidFill>
            <a:srgbClr val="535353"/>
          </a:solidFill>
          <a:latin typeface="+mn-lt"/>
          <a:ea typeface="+mn-ea"/>
          <a:cs typeface="+mn-cs"/>
          <a:sym typeface="Gill Sans Light"/>
        </a:defRPr>
      </a:lvl9pPr>
    </p:bodyStyle>
    <p:otherStyle>
      <a:lvl1pPr algn="ctr" defTabSz="584200">
        <a:defRPr>
          <a:solidFill>
            <a:schemeClr val="tx1"/>
          </a:solidFill>
          <a:latin typeface="+mn-lt"/>
          <a:ea typeface="+mn-ea"/>
          <a:cs typeface="+mn-cs"/>
          <a:sym typeface="Gill Sans Light"/>
        </a:defRPr>
      </a:lvl1pPr>
      <a:lvl2pPr indent="228600" algn="ctr" defTabSz="584200">
        <a:defRPr>
          <a:solidFill>
            <a:schemeClr val="tx1"/>
          </a:solidFill>
          <a:latin typeface="+mn-lt"/>
          <a:ea typeface="+mn-ea"/>
          <a:cs typeface="+mn-cs"/>
          <a:sym typeface="Gill Sans Light"/>
        </a:defRPr>
      </a:lvl2pPr>
      <a:lvl3pPr indent="457200" algn="ctr" defTabSz="584200">
        <a:defRPr>
          <a:solidFill>
            <a:schemeClr val="tx1"/>
          </a:solidFill>
          <a:latin typeface="+mn-lt"/>
          <a:ea typeface="+mn-ea"/>
          <a:cs typeface="+mn-cs"/>
          <a:sym typeface="Gill Sans Light"/>
        </a:defRPr>
      </a:lvl3pPr>
      <a:lvl4pPr indent="685800" algn="ctr" defTabSz="584200">
        <a:defRPr>
          <a:solidFill>
            <a:schemeClr val="tx1"/>
          </a:solidFill>
          <a:latin typeface="+mn-lt"/>
          <a:ea typeface="+mn-ea"/>
          <a:cs typeface="+mn-cs"/>
          <a:sym typeface="Gill Sans Light"/>
        </a:defRPr>
      </a:lvl4pPr>
      <a:lvl5pPr indent="914400" algn="ctr" defTabSz="584200">
        <a:defRPr>
          <a:solidFill>
            <a:schemeClr val="tx1"/>
          </a:solidFill>
          <a:latin typeface="+mn-lt"/>
          <a:ea typeface="+mn-ea"/>
          <a:cs typeface="+mn-cs"/>
          <a:sym typeface="Gill Sans Light"/>
        </a:defRPr>
      </a:lvl5pPr>
      <a:lvl6pPr indent="1143000" algn="ctr" defTabSz="584200">
        <a:defRPr>
          <a:solidFill>
            <a:schemeClr val="tx1"/>
          </a:solidFill>
          <a:latin typeface="+mn-lt"/>
          <a:ea typeface="+mn-ea"/>
          <a:cs typeface="+mn-cs"/>
          <a:sym typeface="Gill Sans Light"/>
        </a:defRPr>
      </a:lvl6pPr>
      <a:lvl7pPr indent="1371600" algn="ctr" defTabSz="584200">
        <a:defRPr>
          <a:solidFill>
            <a:schemeClr val="tx1"/>
          </a:solidFill>
          <a:latin typeface="+mn-lt"/>
          <a:ea typeface="+mn-ea"/>
          <a:cs typeface="+mn-cs"/>
          <a:sym typeface="Gill Sans Light"/>
        </a:defRPr>
      </a:lvl7pPr>
      <a:lvl8pPr indent="1600200" algn="ctr" defTabSz="584200">
        <a:defRPr>
          <a:solidFill>
            <a:schemeClr val="tx1"/>
          </a:solidFill>
          <a:latin typeface="+mn-lt"/>
          <a:ea typeface="+mn-ea"/>
          <a:cs typeface="+mn-cs"/>
          <a:sym typeface="Gill Sans Light"/>
        </a:defRPr>
      </a:lvl8pPr>
      <a:lvl9pPr indent="1828800" algn="ctr" defTabSz="584200">
        <a:defRPr>
          <a:solidFill>
            <a:schemeClr val="tx1"/>
          </a:solidFill>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cwgc.org"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hyperlink" Target="http://www.lijssenthoek.be/images/photolib/22024.jpg" TargetMode="External"/><Relationship Id="rId2" Type="http://schemas.openxmlformats.org/officeDocument/2006/relationships/image" Target="../media/image52.jpeg"/><Relationship Id="rId1" Type="http://schemas.openxmlformats.org/officeDocument/2006/relationships/slideLayout" Target="../slideLayouts/slideLayout8.xml"/><Relationship Id="rId4" Type="http://schemas.openxmlformats.org/officeDocument/2006/relationships/image" Target="../media/image53.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www.hallofmemory.co.uk/search/book-image.php?entryid=25741&amp;KeepThis=true&amp;TB_iframe=true&amp;height=635&amp;width=830;modal=true" TargetMode="External"/><Relationship Id="rId2" Type="http://schemas.openxmlformats.org/officeDocument/2006/relationships/hyperlink" Target="http://www.hallofmemory.co.uk/search/book-image.php?entryid=25740&amp;KeepThis=true&amp;TB_iframe=true&amp;height=635&amp;width=830;modal=true" TargetMode="External"/><Relationship Id="rId1" Type="http://schemas.openxmlformats.org/officeDocument/2006/relationships/slideLayout" Target="../slideLayouts/slideLayout5.xml"/><Relationship Id="rId5" Type="http://schemas.openxmlformats.org/officeDocument/2006/relationships/hyperlink" Target="http://www.hallofmemory.co.uk/search/book-image.php?entryid=25743&amp;KeepThis=true&amp;TB_iframe=true&amp;height=635&amp;width=830;modal=true" TargetMode="External"/><Relationship Id="rId4" Type="http://schemas.openxmlformats.org/officeDocument/2006/relationships/hyperlink" Target="http://www.hallofmemory.co.uk/search/book-image.php?entryid=25742&amp;KeepThis=true&amp;TB_iframe=true&amp;height=635&amp;width=830;modal=tru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a:spLocks noGrp="1"/>
          </p:cNvSpPr>
          <p:nvPr>
            <p:ph type="title"/>
          </p:nvPr>
        </p:nvSpPr>
        <p:spPr>
          <a:xfrm>
            <a:off x="0" y="0"/>
            <a:ext cx="13004800" cy="1492424"/>
          </a:xfrm>
          <a:prstGeom prst="rect">
            <a:avLst/>
          </a:prstGeom>
          <a:solidFill>
            <a:srgbClr val="FFFF00"/>
          </a:solidFill>
        </p:spPr>
        <p:txBody>
          <a:bodyPr>
            <a:normAutofit fontScale="90000"/>
          </a:bodyPr>
          <a:lstStyle>
            <a:lvl1pPr defTabSz="438150">
              <a:defRPr sz="5400"/>
            </a:lvl1pPr>
          </a:lstStyle>
          <a:p>
            <a:pPr lvl="0">
              <a:defRPr sz="1800" cap="none">
                <a:solidFill>
                  <a:srgbClr val="000000"/>
                </a:solidFill>
              </a:defRPr>
            </a:pPr>
            <a:r>
              <a:rPr sz="5400" cap="all" dirty="0">
                <a:solidFill>
                  <a:srgbClr val="535353"/>
                </a:solidFill>
              </a:rPr>
              <a:t>The Birmingham tramways war memorial </a:t>
            </a:r>
          </a:p>
        </p:txBody>
      </p:sp>
      <p:sp>
        <p:nvSpPr>
          <p:cNvPr id="33" name="Shape 33"/>
          <p:cNvSpPr>
            <a:spLocks noGrp="1"/>
          </p:cNvSpPr>
          <p:nvPr>
            <p:ph type="body" idx="1"/>
          </p:nvPr>
        </p:nvSpPr>
        <p:spPr>
          <a:xfrm>
            <a:off x="7672703" y="8239979"/>
            <a:ext cx="5281060" cy="1417226"/>
          </a:xfrm>
          <a:prstGeom prst="rect">
            <a:avLst/>
          </a:prstGeom>
          <a:solidFill>
            <a:srgbClr val="FFFF00"/>
          </a:solidFill>
        </p:spPr>
        <p:txBody>
          <a:bodyPr/>
          <a:lstStyle/>
          <a:p>
            <a:pPr lvl="0">
              <a:defRPr sz="1800">
                <a:solidFill>
                  <a:srgbClr val="000000"/>
                </a:solidFill>
              </a:defRPr>
            </a:pPr>
            <a:endParaRPr sz="3800" dirty="0">
              <a:solidFill>
                <a:srgbClr val="535353"/>
              </a:solidFill>
            </a:endParaRPr>
          </a:p>
          <a:p>
            <a:pPr lvl="0">
              <a:defRPr sz="1800">
                <a:solidFill>
                  <a:srgbClr val="000000"/>
                </a:solidFill>
              </a:defRPr>
            </a:pPr>
            <a:r>
              <a:rPr sz="3800" dirty="0">
                <a:solidFill>
                  <a:srgbClr val="535353"/>
                </a:solidFill>
              </a:rPr>
              <a:t>Douglas Smith MBE</a:t>
            </a:r>
          </a:p>
        </p:txBody>
      </p:sp>
      <p:pic>
        <p:nvPicPr>
          <p:cNvPr id="34" name="26F23E71-A4C0-4DED-B703-359A1D7A28E4-L0-001.jpeg"/>
          <p:cNvPicPr/>
          <p:nvPr/>
        </p:nvPicPr>
        <p:blipFill>
          <a:blip r:embed="rId2">
            <a:extLst/>
          </a:blip>
          <a:stretch>
            <a:fillRect/>
          </a:stretch>
        </p:blipFill>
        <p:spPr>
          <a:xfrm>
            <a:off x="957784" y="1492424"/>
            <a:ext cx="6696744" cy="8261176"/>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5600" y="254000"/>
            <a:ext cx="12293600" cy="734368"/>
          </a:xfrm>
          <a:solidFill>
            <a:srgbClr val="FFFF00"/>
          </a:solidFill>
        </p:spPr>
        <p:txBody>
          <a:bodyPr>
            <a:noAutofit/>
          </a:bodyPr>
          <a:lstStyle/>
          <a:p>
            <a:r>
              <a:rPr lang="en-GB" sz="3600" dirty="0" smtClean="0"/>
              <a:t>The Birmingham Weekly Post 9</a:t>
            </a:r>
            <a:r>
              <a:rPr lang="en-GB" sz="3600" baseline="30000" dirty="0" smtClean="0"/>
              <a:t>th</a:t>
            </a:r>
            <a:r>
              <a:rPr lang="en-GB" sz="3600" dirty="0" smtClean="0"/>
              <a:t> November 1918</a:t>
            </a:r>
            <a:endParaRPr lang="en-GB" sz="3600" dirty="0"/>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2080" y="988368"/>
            <a:ext cx="5623506" cy="794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2469952" y="4961534"/>
            <a:ext cx="2880320" cy="2579562"/>
          </a:xfrm>
          <a:prstGeom prst="straightConnector1">
            <a:avLst/>
          </a:prstGeom>
          <a:noFill/>
          <a:ln w="57150" cap="flat">
            <a:solidFill>
              <a:srgbClr val="5A5F5E"/>
            </a:solidFill>
            <a:prstDash val="solid"/>
            <a:miter lim="400000"/>
            <a:tailEnd type="arrow"/>
          </a:ln>
          <a:effectLst/>
        </p:spPr>
        <p:style>
          <a:lnRef idx="0">
            <a:scrgbClr r="0" g="0" b="0"/>
          </a:lnRef>
          <a:fillRef idx="0">
            <a:scrgbClr r="0" g="0" b="0"/>
          </a:fillRef>
          <a:effectRef idx="0">
            <a:scrgbClr r="0" g="0" b="0"/>
          </a:effectRef>
          <a:fontRef idx="none"/>
        </p:style>
      </p:cxnSp>
      <p:sp>
        <p:nvSpPr>
          <p:cNvPr id="8" name="TextBox 7"/>
          <p:cNvSpPr txBox="1"/>
          <p:nvPr/>
        </p:nvSpPr>
        <p:spPr>
          <a:xfrm>
            <a:off x="309712" y="4304944"/>
            <a:ext cx="3096344" cy="656590"/>
          </a:xfrm>
          <a:prstGeom prst="rect">
            <a:avLst/>
          </a:prstGeom>
          <a:solidFill>
            <a:srgbClr val="FFFF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GB" sz="3600" b="0" i="0" u="none" strike="noStrike" cap="none" spc="0" normalizeH="0" baseline="0" dirty="0" smtClean="0">
                <a:ln>
                  <a:noFill/>
                </a:ln>
                <a:solidFill>
                  <a:srgbClr val="535353"/>
                </a:solidFill>
                <a:effectLst/>
                <a:uFillTx/>
                <a:latin typeface="+mn-lt"/>
                <a:ea typeface="+mn-ea"/>
                <a:cs typeface="+mn-cs"/>
                <a:sym typeface="Gill Sans Light"/>
              </a:rPr>
              <a:t>A.J. </a:t>
            </a:r>
            <a:r>
              <a:rPr kumimoji="0" lang="en-GB" sz="3600" b="0" i="0" u="none" strike="noStrike" cap="none" spc="0" normalizeH="0" baseline="0" dirty="0" err="1" smtClean="0">
                <a:ln>
                  <a:noFill/>
                </a:ln>
                <a:solidFill>
                  <a:srgbClr val="535353"/>
                </a:solidFill>
                <a:effectLst/>
                <a:uFillTx/>
                <a:latin typeface="+mn-lt"/>
                <a:ea typeface="+mn-ea"/>
                <a:cs typeface="+mn-cs"/>
                <a:sym typeface="Gill Sans Light"/>
              </a:rPr>
              <a:t>Anderton</a:t>
            </a:r>
            <a:endParaRPr kumimoji="0" lang="en-GB" sz="3600" b="0" i="0" u="none" strike="noStrike" cap="none" spc="0" normalizeH="0" baseline="0" dirty="0">
              <a:ln>
                <a:noFill/>
              </a:ln>
              <a:solidFill>
                <a:srgbClr val="535353"/>
              </a:solidFill>
              <a:effectLst/>
              <a:uFillTx/>
              <a:latin typeface="+mn-lt"/>
              <a:ea typeface="+mn-ea"/>
              <a:cs typeface="+mn-cs"/>
              <a:sym typeface="Gill Sans Light"/>
            </a:endParaRPr>
          </a:p>
        </p:txBody>
      </p:sp>
    </p:spTree>
    <p:extLst>
      <p:ext uri="{BB962C8B-B14F-4D97-AF65-F5344CB8AC3E}">
        <p14:creationId xmlns:p14="http://schemas.microsoft.com/office/powerpoint/2010/main" val="1432234624"/>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2000" y="72999"/>
            <a:ext cx="6552728" cy="9503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4899725"/>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712" y="254000"/>
            <a:ext cx="12339488" cy="878384"/>
          </a:xfrm>
          <a:solidFill>
            <a:srgbClr val="FFFF00"/>
          </a:solidFill>
        </p:spPr>
        <p:txBody>
          <a:bodyPr>
            <a:noAutofit/>
          </a:bodyPr>
          <a:lstStyle/>
          <a:p>
            <a:r>
              <a:rPr lang="en-GB" sz="4800" b="1" dirty="0"/>
              <a:t>Driver Albert James </a:t>
            </a:r>
            <a:r>
              <a:rPr lang="en-GB" sz="4800" b="1" dirty="0" err="1"/>
              <a:t>Anderton</a:t>
            </a:r>
            <a:endParaRPr lang="en-GB" sz="4800" dirty="0"/>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381720" y="1276400"/>
            <a:ext cx="3960440" cy="6840760"/>
          </a:xfrm>
          <a:prstGeom prst="rect">
            <a:avLst/>
          </a:prstGeom>
          <a:noFill/>
          <a:ln>
            <a:noFill/>
          </a:ln>
        </p:spPr>
      </p:pic>
      <p:sp>
        <p:nvSpPr>
          <p:cNvPr id="4" name="Rectangle 3"/>
          <p:cNvSpPr/>
          <p:nvPr/>
        </p:nvSpPr>
        <p:spPr>
          <a:xfrm>
            <a:off x="4630192" y="1293964"/>
            <a:ext cx="8178280" cy="7903316"/>
          </a:xfrm>
          <a:prstGeom prst="rect">
            <a:avLst/>
          </a:prstGeom>
          <a:solidFill>
            <a:srgbClr val="FFFF00"/>
          </a:solidFill>
        </p:spPr>
        <p:txBody>
          <a:bodyPr wrap="square">
            <a:spAutoFit/>
          </a:bodyPr>
          <a:lstStyle/>
          <a:p>
            <a:pPr lvl="0" algn="l"/>
            <a:r>
              <a:rPr lang="en-GB" sz="3200" b="1" dirty="0"/>
              <a:t>Driver Albert James </a:t>
            </a:r>
            <a:r>
              <a:rPr lang="en-GB" sz="3200" b="1" dirty="0" err="1"/>
              <a:t>Anderton</a:t>
            </a:r>
            <a:r>
              <a:rPr lang="en-GB" sz="3200" dirty="0"/>
              <a:t> – 118790 "A" Battery 114th Brigade Royal Field Artillery.   He was one of six sons of Mr and Mrs John </a:t>
            </a:r>
            <a:r>
              <a:rPr lang="en-GB" sz="3200" dirty="0" err="1"/>
              <a:t>Anderton</a:t>
            </a:r>
            <a:r>
              <a:rPr lang="en-GB" sz="3200" dirty="0"/>
              <a:t>, of 2, Hope Place, </a:t>
            </a:r>
            <a:r>
              <a:rPr lang="en-GB" sz="3200" dirty="0" err="1"/>
              <a:t>Bordesley</a:t>
            </a:r>
            <a:r>
              <a:rPr lang="en-GB" sz="3200" dirty="0"/>
              <a:t> Green Road, </a:t>
            </a:r>
            <a:r>
              <a:rPr lang="en-GB" sz="3200" dirty="0" err="1"/>
              <a:t>Bordesley</a:t>
            </a:r>
            <a:r>
              <a:rPr lang="en-GB" sz="3200" dirty="0"/>
              <a:t> Green, Birmingham on active service.  He was the husband of and husband of Annie </a:t>
            </a:r>
            <a:r>
              <a:rPr lang="en-GB" sz="3200" dirty="0" err="1"/>
              <a:t>Anderton</a:t>
            </a:r>
            <a:r>
              <a:rPr lang="en-GB" sz="3200" dirty="0"/>
              <a:t>, of 3 </a:t>
            </a:r>
            <a:r>
              <a:rPr lang="en-GB" sz="3200" dirty="0" err="1"/>
              <a:t>Cremore</a:t>
            </a:r>
            <a:r>
              <a:rPr lang="en-GB" sz="3200" dirty="0"/>
              <a:t> Avenue, Terry Road, </a:t>
            </a:r>
            <a:r>
              <a:rPr lang="en-GB" sz="3200" dirty="0" err="1"/>
              <a:t>Saltley</a:t>
            </a:r>
            <a:r>
              <a:rPr lang="en-GB" sz="3200" dirty="0"/>
              <a:t>, Birmingham and had three children. He worked for Birmingham Corporation Tramways at the Perry Barr and </a:t>
            </a:r>
            <a:r>
              <a:rPr lang="en-GB" sz="3200" dirty="0" err="1"/>
              <a:t>Witton</a:t>
            </a:r>
            <a:r>
              <a:rPr lang="en-GB" sz="3200" dirty="0"/>
              <a:t> Depots.  He was one of the old ‘</a:t>
            </a:r>
            <a:r>
              <a:rPr lang="en-GB" sz="3200" dirty="0" err="1"/>
              <a:t>Contemptibles</a:t>
            </a:r>
            <a:r>
              <a:rPr lang="en-GB" sz="3200" dirty="0"/>
              <a:t>’.  He was involved in the Salonika Campaign.  He died of influenza on 3</a:t>
            </a:r>
            <a:r>
              <a:rPr lang="en-GB" sz="3200" baseline="30000" dirty="0"/>
              <a:t>rd</a:t>
            </a:r>
            <a:r>
              <a:rPr lang="en-GB" sz="3200" dirty="0"/>
              <a:t> October 1918 aged 33 and is buried in the </a:t>
            </a:r>
            <a:r>
              <a:rPr lang="en-GB" sz="3200" dirty="0" err="1"/>
              <a:t>Kirechkoi-Hortakoi</a:t>
            </a:r>
            <a:r>
              <a:rPr lang="en-GB" sz="3200" dirty="0"/>
              <a:t> Military Cemetery.</a:t>
            </a:r>
          </a:p>
        </p:txBody>
      </p:sp>
    </p:spTree>
    <p:extLst>
      <p:ext uri="{BB962C8B-B14F-4D97-AF65-F5344CB8AC3E}">
        <p14:creationId xmlns:p14="http://schemas.microsoft.com/office/powerpoint/2010/main" val="4143362619"/>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696" y="254000"/>
            <a:ext cx="12483504" cy="1022400"/>
          </a:xfrm>
          <a:solidFill>
            <a:srgbClr val="FFFF00"/>
          </a:solidFill>
        </p:spPr>
        <p:txBody>
          <a:bodyPr>
            <a:normAutofit/>
          </a:bodyPr>
          <a:lstStyle/>
          <a:p>
            <a:r>
              <a:rPr lang="en-GB" sz="4400" dirty="0"/>
              <a:t>KIRECHKOI-HORTAKOI MILITARY CEMETERY</a:t>
            </a:r>
          </a:p>
        </p:txBody>
      </p:sp>
      <p:sp>
        <p:nvSpPr>
          <p:cNvPr id="3" name="Rectangle 2"/>
          <p:cNvSpPr/>
          <p:nvPr/>
        </p:nvSpPr>
        <p:spPr>
          <a:xfrm>
            <a:off x="442767" y="5092824"/>
            <a:ext cx="11892160" cy="4524315"/>
          </a:xfrm>
          <a:prstGeom prst="rect">
            <a:avLst/>
          </a:prstGeom>
          <a:solidFill>
            <a:srgbClr val="FFFF00"/>
          </a:solidFill>
        </p:spPr>
        <p:txBody>
          <a:bodyPr wrap="square">
            <a:spAutoFit/>
          </a:bodyPr>
          <a:lstStyle/>
          <a:p>
            <a:pPr algn="l"/>
            <a:r>
              <a:rPr lang="en-GB" sz="2400" b="1" dirty="0" smtClean="0"/>
              <a:t>Historical Information</a:t>
            </a:r>
          </a:p>
          <a:p>
            <a:pPr algn="l"/>
            <a:r>
              <a:rPr lang="en-GB" sz="2400" dirty="0" smtClean="0"/>
              <a:t>XVI Corps Headquarters were at </a:t>
            </a:r>
            <a:r>
              <a:rPr lang="en-GB" sz="2400" dirty="0" err="1" smtClean="0"/>
              <a:t>Kirechkoi</a:t>
            </a:r>
            <a:r>
              <a:rPr lang="en-GB" sz="2400" dirty="0" smtClean="0"/>
              <a:t> from January 1916, soon after the opening of the Salonika campaign, until the advance to the Struma in September 1916.</a:t>
            </a:r>
            <a:br>
              <a:rPr lang="en-GB" sz="2400" dirty="0" smtClean="0"/>
            </a:br>
            <a:r>
              <a:rPr lang="en-GB" sz="2400" dirty="0" smtClean="0"/>
              <a:t/>
            </a:r>
            <a:br>
              <a:rPr lang="en-GB" sz="2400" dirty="0" smtClean="0"/>
            </a:br>
            <a:r>
              <a:rPr lang="en-GB" sz="2400" dirty="0" smtClean="0"/>
              <a:t>The cemetery was begun in March 1916, but it remained a very small one until September 1917, when the 60th, 65th and 66th General Hospitals came to the neighbourhood. In June, July and September 1918, other hospitals were brought to the high and healthy country beside the Salonika-</a:t>
            </a:r>
            <a:r>
              <a:rPr lang="en-GB" sz="2400" dirty="0" err="1" smtClean="0"/>
              <a:t>Hortakoi</a:t>
            </a:r>
            <a:r>
              <a:rPr lang="en-GB" sz="2400" dirty="0" smtClean="0"/>
              <a:t> road and in September 1918, the influenza epidemic began which raged for three months and filled three-quarters of the cemetery. The last burial took place in January 1919, but in 1937, 12 graves were brought into the cemetery from Salonika Protestant Cemetery where their permanent maintenance could not be assured.</a:t>
            </a:r>
            <a:endParaRPr lang="en-GB" sz="2400" dirty="0">
              <a:effectLst/>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1291" y="1196547"/>
            <a:ext cx="6405910" cy="3923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0051490"/>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1605857" y="1780456"/>
            <a:ext cx="9361040" cy="7848872"/>
          </a:xfrm>
          <a:prstGeom prst="rect">
            <a:avLst/>
          </a:prstGeom>
        </p:spPr>
      </p:pic>
      <p:sp>
        <p:nvSpPr>
          <p:cNvPr id="3" name="Title 2"/>
          <p:cNvSpPr>
            <a:spLocks noGrp="1"/>
          </p:cNvSpPr>
          <p:nvPr>
            <p:ph type="title"/>
          </p:nvPr>
        </p:nvSpPr>
        <p:spPr>
          <a:xfrm>
            <a:off x="237704" y="18906"/>
            <a:ext cx="12483504" cy="1689542"/>
          </a:xfrm>
          <a:solidFill>
            <a:srgbClr val="FFFF00"/>
          </a:solidFill>
        </p:spPr>
        <p:txBody>
          <a:bodyPr>
            <a:normAutofit/>
          </a:bodyPr>
          <a:lstStyle/>
          <a:p>
            <a:r>
              <a:rPr lang="en-GB" sz="4800" dirty="0" smtClean="0"/>
              <a:t>The procession from Kings Heath, Institute Road</a:t>
            </a:r>
            <a:endParaRPr lang="en-GB" sz="4800" dirty="0"/>
          </a:p>
        </p:txBody>
      </p:sp>
    </p:spTree>
    <p:extLst>
      <p:ext uri="{BB962C8B-B14F-4D97-AF65-F5344CB8AC3E}">
        <p14:creationId xmlns:p14="http://schemas.microsoft.com/office/powerpoint/2010/main" val="42500033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0" y="0"/>
            <a:ext cx="13004800" cy="9753600"/>
          </a:xfrm>
          <a:solidFill>
            <a:srgbClr val="FFFF00"/>
          </a:solidFill>
        </p:spPr>
        <p:txBody>
          <a:bodyPr>
            <a:normAutofit fontScale="85000" lnSpcReduction="20000"/>
          </a:bodyPr>
          <a:lstStyle/>
          <a:p>
            <a:pPr marL="0" indent="0">
              <a:buNone/>
            </a:pPr>
            <a:r>
              <a:rPr lang="en-GB" dirty="0"/>
              <a:t>Many thousands were brought to the spot, special cars being run from all </a:t>
            </a:r>
            <a:r>
              <a:rPr lang="en-GB" dirty="0" smtClean="0"/>
              <a:t>parts </a:t>
            </a:r>
            <a:r>
              <a:rPr lang="en-GB" dirty="0"/>
              <a:t>of the city as well as a number of the </a:t>
            </a:r>
            <a:r>
              <a:rPr lang="en-GB" dirty="0" smtClean="0"/>
              <a:t>departments </a:t>
            </a:r>
            <a:r>
              <a:rPr lang="en-GB" dirty="0"/>
              <a:t>omnibuses.  The procession, which moved away at a was headed by the Tramways Band, was led by the Lord Bishop of Birmingham (</a:t>
            </a:r>
            <a:r>
              <a:rPr lang="en-GB" dirty="0" err="1"/>
              <a:t>Dr.</a:t>
            </a:r>
            <a:r>
              <a:rPr lang="en-GB" dirty="0"/>
              <a:t> </a:t>
            </a:r>
            <a:r>
              <a:rPr lang="en-GB" dirty="0" err="1"/>
              <a:t>Russel</a:t>
            </a:r>
            <a:r>
              <a:rPr lang="en-GB" dirty="0"/>
              <a:t> Wakefield), the Lord Mayor (Alderman David Daniels), the Town Clerk (Mr F H C Whitehurst), the Chairman (Councillor F. Smith), and members of the Tramways Committee, including Alderman </a:t>
            </a:r>
            <a:r>
              <a:rPr lang="en-GB" dirty="0" err="1"/>
              <a:t>Ellaway</a:t>
            </a:r>
            <a:r>
              <a:rPr lang="en-GB" dirty="0"/>
              <a:t>, James, Simpson, and Councillors Bishop, </a:t>
            </a:r>
            <a:r>
              <a:rPr lang="en-GB" dirty="0" err="1"/>
              <a:t>Chovill</a:t>
            </a:r>
            <a:r>
              <a:rPr lang="en-GB" dirty="0"/>
              <a:t>, </a:t>
            </a:r>
            <a:r>
              <a:rPr lang="en-GB" dirty="0" err="1"/>
              <a:t>Combridge</a:t>
            </a:r>
            <a:r>
              <a:rPr lang="en-GB" dirty="0"/>
              <a:t>,, Fryer, Lee and Jones, the General Manager (Mr Alfred Baker), Assistant General Manager (Mr J. McDonnell), Chief Engineer (Mr A. C. Baker), Traffic Superintendent (Mr L. Johnson) and other officials.  Then followed about 2,000 </a:t>
            </a:r>
            <a:r>
              <a:rPr lang="en-GB" dirty="0" err="1"/>
              <a:t>tramwaysmen</a:t>
            </a:r>
            <a:r>
              <a:rPr lang="en-GB" dirty="0"/>
              <a:t> in uniform, wearing their war medals and ribbons.</a:t>
            </a:r>
          </a:p>
        </p:txBody>
      </p:sp>
    </p:spTree>
    <p:extLst>
      <p:ext uri="{BB962C8B-B14F-4D97-AF65-F5344CB8AC3E}">
        <p14:creationId xmlns:p14="http://schemas.microsoft.com/office/powerpoint/2010/main" val="2405286272"/>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extLst>
              <a:ext uri="{28A0092B-C50C-407E-A947-70E740481C1C}">
                <a14:useLocalDpi xmlns:a14="http://schemas.microsoft.com/office/drawing/2010/main" val="0"/>
              </a:ext>
            </a:extLst>
          </a:blip>
          <a:srcRect l="2051" r="1909"/>
          <a:stretch/>
        </p:blipFill>
        <p:spPr>
          <a:xfrm>
            <a:off x="0" y="0"/>
            <a:ext cx="13004800" cy="9753599"/>
          </a:xfrm>
          <a:prstGeom prst="rect">
            <a:avLst/>
          </a:prstGeom>
        </p:spPr>
      </p:pic>
    </p:spTree>
    <p:extLst>
      <p:ext uri="{BB962C8B-B14F-4D97-AF65-F5344CB8AC3E}">
        <p14:creationId xmlns:p14="http://schemas.microsoft.com/office/powerpoint/2010/main" val="39777248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l="2130" t="3635" r="1364" b="1689"/>
          <a:stretch/>
        </p:blipFill>
        <p:spPr>
          <a:xfrm>
            <a:off x="0" y="196280"/>
            <a:ext cx="13004800" cy="9289032"/>
          </a:xfrm>
          <a:prstGeom prst="rect">
            <a:avLst/>
          </a:prstGeom>
        </p:spPr>
      </p:pic>
    </p:spTree>
    <p:extLst>
      <p:ext uri="{BB962C8B-B14F-4D97-AF65-F5344CB8AC3E}">
        <p14:creationId xmlns:p14="http://schemas.microsoft.com/office/powerpoint/2010/main" val="7584375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smithd.st\Documents\AST\20132014\Kings Heath War Dead\Transport ground\Pict00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73"/>
            <a:ext cx="13018125" cy="9743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044274"/>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45816" y="2500535"/>
            <a:ext cx="9865096" cy="7287280"/>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4272"/>
            <a:ext cx="13004801" cy="2880320"/>
          </a:xfrm>
          <a:prstGeom prst="rect">
            <a:avLst/>
          </a:prstGeom>
          <a:solidFill>
            <a:srgbClr val="FFFF00"/>
          </a:solidFill>
          <a:ln>
            <a:noFill/>
          </a:ln>
          <a:effectLst/>
        </p:spPr>
      </p:pic>
    </p:spTree>
    <p:extLst>
      <p:ext uri="{BB962C8B-B14F-4D97-AF65-F5344CB8AC3E}">
        <p14:creationId xmlns:p14="http://schemas.microsoft.com/office/powerpoint/2010/main" val="5847401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36"/>
          <p:cNvSpPr>
            <a:spLocks noGrp="1"/>
          </p:cNvSpPr>
          <p:nvPr>
            <p:ph type="title"/>
          </p:nvPr>
        </p:nvSpPr>
        <p:spPr>
          <a:xfrm>
            <a:off x="15074" y="15244"/>
            <a:ext cx="8359534" cy="1079960"/>
          </a:xfrm>
          <a:prstGeom prst="rect">
            <a:avLst/>
          </a:prstGeom>
          <a:solidFill>
            <a:srgbClr val="FFFF00"/>
          </a:solidFill>
        </p:spPr>
        <p:txBody>
          <a:bodyPr/>
          <a:lstStyle>
            <a:lvl1pPr defTabSz="490727">
              <a:defRPr sz="6048"/>
            </a:lvl1pPr>
          </a:lstStyle>
          <a:p>
            <a:pPr lvl="0">
              <a:defRPr sz="1800" cap="none">
                <a:solidFill>
                  <a:srgbClr val="000000"/>
                </a:solidFill>
              </a:defRPr>
            </a:pPr>
            <a:r>
              <a:rPr sz="6048" cap="all" dirty="0">
                <a:solidFill>
                  <a:srgbClr val="535353"/>
                </a:solidFill>
              </a:rPr>
              <a:t>The names</a:t>
            </a:r>
          </a:p>
        </p:txBody>
      </p:sp>
      <p:sp>
        <p:nvSpPr>
          <p:cNvPr id="37" name="Shape 37"/>
          <p:cNvSpPr>
            <a:spLocks noGrp="1"/>
          </p:cNvSpPr>
          <p:nvPr>
            <p:ph type="body" idx="1"/>
          </p:nvPr>
        </p:nvSpPr>
        <p:spPr>
          <a:prstGeom prst="rect">
            <a:avLst/>
          </a:prstGeom>
        </p:spPr>
        <p:txBody>
          <a:bodyPr/>
          <a:lstStyle/>
          <a:p>
            <a:pPr lvl="0"/>
            <a:endParaRPr dirty="0"/>
          </a:p>
        </p:txBody>
      </p:sp>
      <p:pic>
        <p:nvPicPr>
          <p:cNvPr id="38" name="2AEC8C50-A878-43EA-9059-54FBC2ABB5D2-L0-001.jpeg"/>
          <p:cNvPicPr/>
          <p:nvPr/>
        </p:nvPicPr>
        <p:blipFill>
          <a:blip r:embed="rId2">
            <a:extLst/>
          </a:blip>
          <a:stretch>
            <a:fillRect/>
          </a:stretch>
        </p:blipFill>
        <p:spPr>
          <a:xfrm>
            <a:off x="588413" y="1095204"/>
            <a:ext cx="11458603" cy="8658396"/>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smithd.st\Documents\AST\20132014\Kings Heath War Dead\Transport ground\Pict005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42" t="2801" r="3531" b="4591"/>
          <a:stretch/>
        </p:blipFill>
        <p:spPr bwMode="auto">
          <a:xfrm>
            <a:off x="1893887" y="-19356"/>
            <a:ext cx="10037171" cy="746463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9057" y="7445276"/>
            <a:ext cx="12767096" cy="2308324"/>
          </a:xfrm>
          <a:prstGeom prst="rect">
            <a:avLst/>
          </a:prstGeom>
          <a:solidFill>
            <a:srgbClr val="FFFF00"/>
          </a:solidFill>
        </p:spPr>
        <p:txBody>
          <a:bodyPr wrap="square">
            <a:spAutoFit/>
          </a:bodyPr>
          <a:lstStyle/>
          <a:p>
            <a:r>
              <a:rPr lang="en-GB" dirty="0"/>
              <a:t>One was an infantryman in Khaki, and wearing eight medals, another was a sailor, another a marine, and the fourth a cavalryman, in the picturesque dress uniform of one of the mounted regiments. </a:t>
            </a:r>
          </a:p>
        </p:txBody>
      </p:sp>
    </p:spTree>
    <p:extLst>
      <p:ext uri="{BB962C8B-B14F-4D97-AF65-F5344CB8AC3E}">
        <p14:creationId xmlns:p14="http://schemas.microsoft.com/office/powerpoint/2010/main" val="3606551094"/>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smithd.st\Documents\AST\20132014\Kings Heath War Dead\Transport ground\Pict00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67" y="0"/>
            <a:ext cx="12821265" cy="9753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0"/>
            <a:ext cx="11593288" cy="656590"/>
          </a:xfrm>
          <a:prstGeom prst="rect">
            <a:avLst/>
          </a:prstGeom>
          <a:solidFill>
            <a:srgbClr val="FFFF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GB" sz="3600" b="0" i="0" u="none" strike="noStrike" cap="none" spc="0" normalizeH="0" baseline="0" dirty="0" smtClean="0">
                <a:ln>
                  <a:noFill/>
                </a:ln>
                <a:solidFill>
                  <a:srgbClr val="535353"/>
                </a:solidFill>
                <a:effectLst/>
                <a:uFillTx/>
                <a:latin typeface="+mn-lt"/>
                <a:ea typeface="+mn-ea"/>
                <a:cs typeface="+mn-cs"/>
                <a:sym typeface="Gill Sans Light"/>
              </a:rPr>
              <a:t>Arthur Baker, General Manager, Tramways Department</a:t>
            </a:r>
            <a:endParaRPr kumimoji="0" lang="en-GB" sz="3600" b="0" i="0" u="none" strike="noStrike" cap="none" spc="0" normalizeH="0" baseline="0" dirty="0">
              <a:ln>
                <a:noFill/>
              </a:ln>
              <a:solidFill>
                <a:srgbClr val="535353"/>
              </a:solidFill>
              <a:effectLst/>
              <a:uFillTx/>
              <a:latin typeface="+mn-lt"/>
              <a:ea typeface="+mn-ea"/>
              <a:cs typeface="+mn-cs"/>
              <a:sym typeface="Gill Sans Light"/>
            </a:endParaRPr>
          </a:p>
        </p:txBody>
      </p:sp>
    </p:spTree>
    <p:extLst>
      <p:ext uri="{BB962C8B-B14F-4D97-AF65-F5344CB8AC3E}">
        <p14:creationId xmlns:p14="http://schemas.microsoft.com/office/powerpoint/2010/main" val="4268305233"/>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895" y="280671"/>
            <a:ext cx="12596599" cy="9026059"/>
          </a:xfrm>
          <a:prstGeom prst="rect">
            <a:avLst/>
          </a:prstGeom>
          <a:solidFill>
            <a:srgbClr val="FFFF00"/>
          </a:solidFill>
        </p:spPr>
        <p:txBody>
          <a:bodyPr wrap="square" lIns="130046" tIns="65023" rIns="130046" bIns="65023">
            <a:spAutoFit/>
          </a:bodyPr>
          <a:lstStyle/>
          <a:p>
            <a:pPr algn="l"/>
            <a:r>
              <a:rPr lang="en-GB" sz="3400" dirty="0"/>
              <a:t>‘On the outbreak of war in 1914, no body of men answered the call of King and Country with greater enthusiasm, than the Birmingham tramways men.  Before the end of August, 600 men, or 20% of the total employees of the department had joined up.  So keen were the men to do their duty that on one memorable Sunday morning no fewer than 300 march en bloc to </a:t>
            </a:r>
            <a:r>
              <a:rPr lang="en-GB" sz="3400" dirty="0" err="1"/>
              <a:t>Witton</a:t>
            </a:r>
            <a:r>
              <a:rPr lang="en-GB" sz="3400" dirty="0"/>
              <a:t> Barracks, and enlisted in the 8</a:t>
            </a:r>
            <a:r>
              <a:rPr lang="en-GB" sz="3400" baseline="30000" dirty="0"/>
              <a:t>th</a:t>
            </a:r>
            <a:r>
              <a:rPr lang="en-GB" sz="3400" dirty="0"/>
              <a:t> Warwickshire Regiment: these men formed a double company in that regiment and provided their own non-commissioned officers.  Throughout the course of the War, the tramways department supplied 1,800 men to the forces.  That they acquitted themselves nobly in all fields would it be understood when it was mentioned that a large number of honours and distinctions were gained, including 2 Military Crosses, 20 Military Medals, 11 Distinguished Conduct Medals, 1 Italian Bronze Medal, and 1 Serbian Medal, the </a:t>
            </a:r>
            <a:r>
              <a:rPr lang="en-GB" sz="3400" dirty="0" err="1"/>
              <a:t>Karageorge</a:t>
            </a:r>
            <a:r>
              <a:rPr lang="en-GB" sz="3400" dirty="0"/>
              <a:t>, which I understand, is the highest honour bestowed by the Serbian Government.’</a:t>
            </a:r>
          </a:p>
        </p:txBody>
      </p:sp>
    </p:spTree>
    <p:extLst>
      <p:ext uri="{BB962C8B-B14F-4D97-AF65-F5344CB8AC3E}">
        <p14:creationId xmlns:p14="http://schemas.microsoft.com/office/powerpoint/2010/main" val="3005753713"/>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7704" y="196280"/>
            <a:ext cx="12411496" cy="8833420"/>
          </a:xfrm>
          <a:solidFill>
            <a:srgbClr val="FFFF00"/>
          </a:solidFill>
        </p:spPr>
        <p:txBody>
          <a:bodyPr>
            <a:normAutofit/>
          </a:bodyPr>
          <a:lstStyle/>
          <a:p>
            <a:pPr marL="0" indent="0">
              <a:buNone/>
            </a:pPr>
            <a:r>
              <a:rPr lang="en-GB" dirty="0" smtClean="0"/>
              <a:t>‘… </a:t>
            </a:r>
            <a:r>
              <a:rPr lang="en-GB" dirty="0"/>
              <a:t>Unfortunately, a large number were called upon to make the supreme sacrifice.  236 laid down their lives, and it is in their honour that we are gathered here today.  The whole cost of the memorial has been contributed by the men themselves, without any </a:t>
            </a:r>
            <a:r>
              <a:rPr lang="en-GB" dirty="0" smtClean="0"/>
              <a:t>assistance </a:t>
            </a:r>
            <a:r>
              <a:rPr lang="en-GB" dirty="0"/>
              <a:t>whatever, either from the Corporation or the Tramways Committee</a:t>
            </a:r>
            <a:r>
              <a:rPr lang="en-GB" dirty="0" smtClean="0"/>
              <a:t>.’</a:t>
            </a:r>
            <a:endParaRPr lang="en-GB" dirty="0"/>
          </a:p>
        </p:txBody>
      </p:sp>
    </p:spTree>
    <p:extLst>
      <p:ext uri="{BB962C8B-B14F-4D97-AF65-F5344CB8AC3E}">
        <p14:creationId xmlns:p14="http://schemas.microsoft.com/office/powerpoint/2010/main" val="21994703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smithd.st\Documents\AST\20132014\Kings Heath War Dead\Transport ground\Pict00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24"/>
            <a:ext cx="13004800" cy="954795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txBox="1">
            <a:spLocks/>
          </p:cNvSpPr>
          <p:nvPr/>
        </p:nvSpPr>
        <p:spPr>
          <a:xfrm>
            <a:off x="0" y="6787902"/>
            <a:ext cx="13004800" cy="2965698"/>
          </a:xfrm>
          <a:prstGeom prst="rect">
            <a:avLst/>
          </a:prstGeom>
          <a:solidFill>
            <a:srgbClr val="FFFF00"/>
          </a:solidFill>
          <a:ln>
            <a:solidFill>
              <a:schemeClr val="accent1"/>
            </a:solidFill>
          </a:ln>
        </p:spPr>
        <p:txBody>
          <a:bodyPr>
            <a:noAutofit/>
          </a:bodyPr>
          <a:lstStyle>
            <a:lvl1pPr marL="520700" indent="-520700" defTabSz="584200">
              <a:lnSpc>
                <a:spcPct val="120000"/>
              </a:lnSpc>
              <a:spcBef>
                <a:spcPts val="4600"/>
              </a:spcBef>
              <a:buSzPct val="82000"/>
              <a:buChar char="•"/>
              <a:defRPr sz="4600">
                <a:solidFill>
                  <a:srgbClr val="535353"/>
                </a:solidFill>
                <a:latin typeface="+mn-lt"/>
                <a:ea typeface="+mn-ea"/>
                <a:cs typeface="+mn-cs"/>
                <a:sym typeface="Gill Sans Light"/>
              </a:defRPr>
            </a:lvl1pPr>
            <a:lvl2pPr marL="1041400" indent="-520700" defTabSz="584200">
              <a:lnSpc>
                <a:spcPct val="120000"/>
              </a:lnSpc>
              <a:spcBef>
                <a:spcPts val="4600"/>
              </a:spcBef>
              <a:buSzPct val="82000"/>
              <a:buChar char="•"/>
              <a:defRPr sz="4600">
                <a:solidFill>
                  <a:srgbClr val="535353"/>
                </a:solidFill>
                <a:latin typeface="+mn-lt"/>
                <a:ea typeface="+mn-ea"/>
                <a:cs typeface="+mn-cs"/>
                <a:sym typeface="Gill Sans Light"/>
              </a:defRPr>
            </a:lvl2pPr>
            <a:lvl3pPr marL="1562100" indent="-520700" defTabSz="584200">
              <a:lnSpc>
                <a:spcPct val="120000"/>
              </a:lnSpc>
              <a:spcBef>
                <a:spcPts val="4600"/>
              </a:spcBef>
              <a:buSzPct val="82000"/>
              <a:buChar char="•"/>
              <a:defRPr sz="4600">
                <a:solidFill>
                  <a:srgbClr val="535353"/>
                </a:solidFill>
                <a:latin typeface="+mn-lt"/>
                <a:ea typeface="+mn-ea"/>
                <a:cs typeface="+mn-cs"/>
                <a:sym typeface="Gill Sans Light"/>
              </a:defRPr>
            </a:lvl3pPr>
            <a:lvl4pPr marL="2082800" indent="-520700" defTabSz="584200">
              <a:lnSpc>
                <a:spcPct val="120000"/>
              </a:lnSpc>
              <a:spcBef>
                <a:spcPts val="4600"/>
              </a:spcBef>
              <a:buSzPct val="82000"/>
              <a:buChar char="•"/>
              <a:defRPr sz="4600">
                <a:solidFill>
                  <a:srgbClr val="535353"/>
                </a:solidFill>
                <a:latin typeface="+mn-lt"/>
                <a:ea typeface="+mn-ea"/>
                <a:cs typeface="+mn-cs"/>
                <a:sym typeface="Gill Sans Light"/>
              </a:defRPr>
            </a:lvl4pPr>
            <a:lvl5pPr marL="2603500" indent="-520700" defTabSz="584200">
              <a:lnSpc>
                <a:spcPct val="120000"/>
              </a:lnSpc>
              <a:spcBef>
                <a:spcPts val="4600"/>
              </a:spcBef>
              <a:buSzPct val="82000"/>
              <a:buChar char="•"/>
              <a:defRPr sz="4600">
                <a:solidFill>
                  <a:srgbClr val="535353"/>
                </a:solidFill>
                <a:latin typeface="+mn-lt"/>
                <a:ea typeface="+mn-ea"/>
                <a:cs typeface="+mn-cs"/>
                <a:sym typeface="Gill Sans Light"/>
              </a:defRPr>
            </a:lvl5pPr>
            <a:lvl6pPr marL="3124200" indent="-520700" defTabSz="584200">
              <a:lnSpc>
                <a:spcPct val="120000"/>
              </a:lnSpc>
              <a:spcBef>
                <a:spcPts val="4600"/>
              </a:spcBef>
              <a:buSzPct val="82000"/>
              <a:buChar char="•"/>
              <a:defRPr sz="4600">
                <a:solidFill>
                  <a:srgbClr val="535353"/>
                </a:solidFill>
                <a:latin typeface="+mn-lt"/>
                <a:ea typeface="+mn-ea"/>
                <a:cs typeface="+mn-cs"/>
                <a:sym typeface="Gill Sans Light"/>
              </a:defRPr>
            </a:lvl6pPr>
            <a:lvl7pPr marL="3644900" indent="-520700" defTabSz="584200">
              <a:lnSpc>
                <a:spcPct val="120000"/>
              </a:lnSpc>
              <a:spcBef>
                <a:spcPts val="4600"/>
              </a:spcBef>
              <a:buSzPct val="82000"/>
              <a:buChar char="•"/>
              <a:defRPr sz="4600">
                <a:solidFill>
                  <a:srgbClr val="535353"/>
                </a:solidFill>
                <a:latin typeface="+mn-lt"/>
                <a:ea typeface="+mn-ea"/>
                <a:cs typeface="+mn-cs"/>
                <a:sym typeface="Gill Sans Light"/>
              </a:defRPr>
            </a:lvl7pPr>
            <a:lvl8pPr marL="4165600" indent="-520700" defTabSz="584200">
              <a:lnSpc>
                <a:spcPct val="120000"/>
              </a:lnSpc>
              <a:spcBef>
                <a:spcPts val="4600"/>
              </a:spcBef>
              <a:buSzPct val="82000"/>
              <a:buChar char="•"/>
              <a:defRPr sz="4600">
                <a:solidFill>
                  <a:srgbClr val="535353"/>
                </a:solidFill>
                <a:latin typeface="+mn-lt"/>
                <a:ea typeface="+mn-ea"/>
                <a:cs typeface="+mn-cs"/>
                <a:sym typeface="Gill Sans Light"/>
              </a:defRPr>
            </a:lvl8pPr>
            <a:lvl9pPr marL="4686300" indent="-520700" defTabSz="584200">
              <a:lnSpc>
                <a:spcPct val="120000"/>
              </a:lnSpc>
              <a:spcBef>
                <a:spcPts val="4600"/>
              </a:spcBef>
              <a:buSzPct val="82000"/>
              <a:buChar char="•"/>
              <a:defRPr sz="4600">
                <a:solidFill>
                  <a:srgbClr val="535353"/>
                </a:solidFill>
                <a:latin typeface="+mn-lt"/>
                <a:ea typeface="+mn-ea"/>
                <a:cs typeface="+mn-cs"/>
                <a:sym typeface="Gill Sans Light"/>
              </a:defRPr>
            </a:lvl9pPr>
          </a:lstStyle>
          <a:p>
            <a:pPr marL="0" indent="0">
              <a:buNone/>
            </a:pPr>
            <a:r>
              <a:rPr lang="en-GB" sz="3600" dirty="0" smtClean="0">
                <a:solidFill>
                  <a:schemeClr val="bg1">
                    <a:lumMod val="75000"/>
                  </a:schemeClr>
                </a:solidFill>
              </a:rPr>
              <a:t>The Bishop of Birmingham: ‘To the glory of God, and in the memory of the brave men connected with the Tramways Department of the City, who fell in the service of God and Country, I dedicate this memorial.’</a:t>
            </a:r>
            <a:endParaRPr lang="en-GB" sz="3600" dirty="0">
              <a:solidFill>
                <a:schemeClr val="bg1">
                  <a:lumMod val="75000"/>
                </a:schemeClr>
              </a:solidFill>
            </a:endParaRPr>
          </a:p>
        </p:txBody>
      </p:sp>
    </p:spTree>
    <p:extLst>
      <p:ext uri="{BB962C8B-B14F-4D97-AF65-F5344CB8AC3E}">
        <p14:creationId xmlns:p14="http://schemas.microsoft.com/office/powerpoint/2010/main" val="700451260"/>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smithd.st\Documents\AST\20132014\Kings Heath War Dead\Transport ground\Pict00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0829"/>
            <a:ext cx="13004800" cy="9271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564059"/>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445" y="340296"/>
            <a:ext cx="12370491" cy="8956298"/>
          </a:xfrm>
          <a:prstGeom prst="rect">
            <a:avLst/>
          </a:prstGeom>
          <a:solidFill>
            <a:srgbClr val="FFFF00"/>
          </a:solidFill>
        </p:spPr>
        <p:txBody>
          <a:bodyPr wrap="square">
            <a:spAutoFit/>
          </a:bodyPr>
          <a:lstStyle/>
          <a:p>
            <a:pPr algn="l"/>
            <a:r>
              <a:rPr lang="en-GB" dirty="0"/>
              <a:t>‘We, in Birmingham, are proud of the men of the tramways department, who took their parts in the Great War.  The Corporation of Birmingham sent from its staff 6,500, and they did their duty nobly, while 700 of them failed to return.  I believed that this memorial will be considered worthy of the Department.  It is but a symbol.  It represents our appreciation of the gallant part played by the men who, unfortunately, we shall see no more, and it is intended to keep green the memory of those who sacrificed all, that others might live.  I venture to think there is also a call to duty to those who survive.  That duty is to the living, to help those who require and deserve our assistance; and that while we shall never forget the past, bitter though it has been, we shall look hopefully to the future, and each strive to do his part on behalf of his fellow men, so that each one shall deserve to be called a son of our great empire’</a:t>
            </a:r>
          </a:p>
        </p:txBody>
      </p:sp>
    </p:spTree>
    <p:extLst>
      <p:ext uri="{BB962C8B-B14F-4D97-AF65-F5344CB8AC3E}">
        <p14:creationId xmlns:p14="http://schemas.microsoft.com/office/powerpoint/2010/main" val="3848678256"/>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smithd.st\Documents\AST\20132014\Kings Heath War Dead\Transport ground\Pict0059.JPG"/>
          <p:cNvPicPr>
            <a:picLocks noChangeAspect="1" noChangeArrowheads="1"/>
          </p:cNvPicPr>
          <p:nvPr/>
        </p:nvPicPr>
        <p:blipFill rotWithShape="1">
          <a:blip r:embed="rId2">
            <a:extLst>
              <a:ext uri="{28A0092B-C50C-407E-A947-70E740481C1C}">
                <a14:useLocalDpi xmlns:a14="http://schemas.microsoft.com/office/drawing/2010/main" val="0"/>
              </a:ext>
            </a:extLst>
          </a:blip>
          <a:srcRect l="2237" t="2396" r="2841" b="3329"/>
          <a:stretch/>
        </p:blipFill>
        <p:spPr bwMode="auto">
          <a:xfrm>
            <a:off x="2208" y="0"/>
            <a:ext cx="12344400" cy="90816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6831070"/>
            <a:ext cx="13004800" cy="2862322"/>
          </a:xfrm>
          <a:prstGeom prst="rect">
            <a:avLst/>
          </a:prstGeom>
          <a:solidFill>
            <a:srgbClr val="FFFF00"/>
          </a:solidFill>
        </p:spPr>
        <p:txBody>
          <a:bodyPr wrap="square">
            <a:spAutoFit/>
          </a:bodyPr>
          <a:lstStyle/>
          <a:p>
            <a:pPr algn="l"/>
            <a:r>
              <a:rPr lang="en-GB" dirty="0" smtClean="0"/>
              <a:t>The ceremony over, those present then passed the Cenotaph, and placed their floral tributes at the foot of the memorial.  There were many beautiful wreathes from each Depot, ex-</a:t>
            </a:r>
            <a:r>
              <a:rPr lang="en-GB" dirty="0" err="1" smtClean="0"/>
              <a:t>conducturesses</a:t>
            </a:r>
            <a:r>
              <a:rPr lang="en-GB" dirty="0" smtClean="0"/>
              <a:t>, and late auxiliary drivers, as well as many from the relatives.’</a:t>
            </a:r>
            <a:endParaRPr lang="en-GB" dirty="0"/>
          </a:p>
        </p:txBody>
      </p:sp>
    </p:spTree>
    <p:extLst>
      <p:ext uri="{BB962C8B-B14F-4D97-AF65-F5344CB8AC3E}">
        <p14:creationId xmlns:p14="http://schemas.microsoft.com/office/powerpoint/2010/main" val="2586677116"/>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1" y="268288"/>
            <a:ext cx="12969114" cy="9482052"/>
          </a:xfrm>
          <a:prstGeom prst="rect">
            <a:avLst/>
          </a:prstGeom>
        </p:spPr>
      </p:pic>
    </p:spTree>
    <p:extLst>
      <p:ext uri="{BB962C8B-B14F-4D97-AF65-F5344CB8AC3E}">
        <p14:creationId xmlns:p14="http://schemas.microsoft.com/office/powerpoint/2010/main" val="39212776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smithd.st\Documents\AST\20132014\Kings Heath War Dead\Transport ground\Pict0065.JPG"/>
          <p:cNvPicPr>
            <a:picLocks noChangeAspect="1" noChangeArrowheads="1"/>
          </p:cNvPicPr>
          <p:nvPr/>
        </p:nvPicPr>
        <p:blipFill rotWithShape="1">
          <a:blip r:embed="rId2">
            <a:extLst>
              <a:ext uri="{28A0092B-C50C-407E-A947-70E740481C1C}">
                <a14:useLocalDpi xmlns:a14="http://schemas.microsoft.com/office/drawing/2010/main" val="0"/>
              </a:ext>
            </a:extLst>
          </a:blip>
          <a:srcRect l="2237" t="1440" r="1882" b="3215"/>
          <a:stretch/>
        </p:blipFill>
        <p:spPr bwMode="auto">
          <a:xfrm>
            <a:off x="298756" y="-24408"/>
            <a:ext cx="12469092" cy="920452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902" y="8604363"/>
            <a:ext cx="13004800" cy="1200329"/>
          </a:xfrm>
          <a:prstGeom prst="rect">
            <a:avLst/>
          </a:prstGeom>
          <a:solidFill>
            <a:srgbClr val="FFFF00"/>
          </a:solidFill>
        </p:spPr>
        <p:txBody>
          <a:bodyPr wrap="square">
            <a:spAutoFit/>
          </a:bodyPr>
          <a:lstStyle/>
          <a:p>
            <a:r>
              <a:rPr lang="en-GB" dirty="0"/>
              <a:t>‘By the time everyone had passed by, the memorial was a mass of flowers.’</a:t>
            </a:r>
          </a:p>
        </p:txBody>
      </p:sp>
    </p:spTree>
    <p:extLst>
      <p:ext uri="{BB962C8B-B14F-4D97-AF65-F5344CB8AC3E}">
        <p14:creationId xmlns:p14="http://schemas.microsoft.com/office/powerpoint/2010/main" val="1829066144"/>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2"/>
          <p:cNvGrpSpPr/>
          <p:nvPr/>
        </p:nvGrpSpPr>
        <p:grpSpPr>
          <a:xfrm>
            <a:off x="-101500" y="228194"/>
            <a:ext cx="7684020" cy="9329126"/>
            <a:chOff x="-190500" y="3894863"/>
            <a:chExt cx="5288494" cy="5648901"/>
          </a:xfrm>
        </p:grpSpPr>
        <p:pic>
          <p:nvPicPr>
            <p:cNvPr id="41" name="2AEC8C50-A878-43EA-9059-54FBC2ABB5D2-L0-001.jpeg"/>
            <p:cNvPicPr/>
            <p:nvPr/>
          </p:nvPicPr>
          <p:blipFill rotWithShape="1">
            <a:blip r:embed="rId2">
              <a:extLst/>
            </a:blip>
            <a:srcRect l="69613" t="24092" r="7962" b="42779"/>
            <a:stretch/>
          </p:blipFill>
          <p:spPr>
            <a:xfrm>
              <a:off x="0" y="3894863"/>
              <a:ext cx="5097994" cy="5648901"/>
            </a:xfrm>
            <a:prstGeom prst="rect">
              <a:avLst/>
            </a:prstGeom>
            <a:ln>
              <a:noFill/>
            </a:ln>
            <a:effectLst/>
          </p:spPr>
        </p:pic>
        <p:pic>
          <p:nvPicPr>
            <p:cNvPr id="40" name="Picture 39"/>
            <p:cNvPicPr/>
            <p:nvPr/>
          </p:nvPicPr>
          <p:blipFill rotWithShape="1">
            <a:blip r:embed="rId3">
              <a:extLst/>
            </a:blip>
            <a:srcRect t="41239" r="7182" b="40719"/>
            <a:stretch/>
          </p:blipFill>
          <p:spPr>
            <a:xfrm>
              <a:off x="-190500" y="3894863"/>
              <a:ext cx="5085496" cy="1792941"/>
            </a:xfrm>
            <a:prstGeom prst="rect">
              <a:avLst/>
            </a:prstGeom>
            <a:effectLst/>
          </p:spPr>
        </p:pic>
      </p:grpSp>
      <p:sp>
        <p:nvSpPr>
          <p:cNvPr id="43" name="Shape 43"/>
          <p:cNvSpPr/>
          <p:nvPr/>
        </p:nvSpPr>
        <p:spPr>
          <a:xfrm rot="10800000">
            <a:off x="5367592" y="1769808"/>
            <a:ext cx="2753625" cy="279992"/>
          </a:xfrm>
          <a:prstGeom prst="rightArrow">
            <a:avLst>
              <a:gd name="adj1" fmla="val 32000"/>
              <a:gd name="adj2" fmla="val 232755"/>
            </a:avLst>
          </a:prstGeom>
          <a:solidFill>
            <a:srgbClr val="3D4553"/>
          </a:solidFill>
          <a:ln w="12700">
            <a:miter lim="400000"/>
          </a:ln>
        </p:spPr>
        <p:txBody>
          <a:bodyPr lIns="50800" tIns="50800" rIns="50800" bIns="50800" anchor="ctr"/>
          <a:lstStyle/>
          <a:p>
            <a:pPr lvl="0">
              <a:defRPr>
                <a:solidFill>
                  <a:srgbClr val="FFFFFF"/>
                </a:solidFill>
              </a:defRPr>
            </a:pPr>
            <a:endParaRPr dirty="0"/>
          </a:p>
        </p:txBody>
      </p:sp>
      <p:sp>
        <p:nvSpPr>
          <p:cNvPr id="2" name="TextBox 1"/>
          <p:cNvSpPr txBox="1"/>
          <p:nvPr/>
        </p:nvSpPr>
        <p:spPr>
          <a:xfrm>
            <a:off x="7732754" y="1116211"/>
            <a:ext cx="5040560" cy="933589"/>
          </a:xfrm>
          <a:prstGeom prst="rect">
            <a:avLst/>
          </a:prstGeom>
          <a:solidFill>
            <a:srgbClr val="FFFF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GB" sz="5400" b="0" i="0" u="none" strike="noStrike" cap="none" spc="0" normalizeH="0" baseline="0" dirty="0" smtClean="0">
                <a:ln>
                  <a:noFill/>
                </a:ln>
                <a:solidFill>
                  <a:srgbClr val="535353"/>
                </a:solidFill>
                <a:effectLst/>
                <a:uFillTx/>
                <a:sym typeface="Gill Sans Light"/>
              </a:rPr>
              <a:t>A. J. </a:t>
            </a:r>
            <a:r>
              <a:rPr lang="en-GB" sz="5400" dirty="0" err="1" smtClean="0"/>
              <a:t>Anderton</a:t>
            </a:r>
            <a:endParaRPr kumimoji="0" lang="en-GB" sz="5400" b="0" i="0" u="none" strike="noStrike" cap="none" spc="0" normalizeH="0" baseline="0" dirty="0">
              <a:ln>
                <a:noFill/>
              </a:ln>
              <a:solidFill>
                <a:srgbClr val="535353"/>
              </a:solidFill>
              <a:effectLst/>
              <a:uFillTx/>
              <a:sym typeface="Gill Sans Light"/>
            </a:endParaRP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9712" y="340296"/>
            <a:ext cx="12529392" cy="8402300"/>
          </a:xfrm>
          <a:prstGeom prst="rect">
            <a:avLst/>
          </a:prstGeom>
          <a:solidFill>
            <a:srgbClr val="FFFF00"/>
          </a:solidFill>
        </p:spPr>
        <p:txBody>
          <a:bodyPr wrap="square">
            <a:spAutoFit/>
          </a:bodyPr>
          <a:lstStyle/>
          <a:p>
            <a:pPr lvl="0"/>
            <a:r>
              <a:rPr lang="en-GB" b="1" dirty="0"/>
              <a:t>Rifleman Henry Townsend</a:t>
            </a:r>
            <a:r>
              <a:rPr lang="en-GB" dirty="0"/>
              <a:t> – 2714 1</a:t>
            </a:r>
            <a:r>
              <a:rPr lang="en-GB" baseline="30000" dirty="0"/>
              <a:t>st</a:t>
            </a:r>
            <a:r>
              <a:rPr lang="en-GB" dirty="0"/>
              <a:t> Battalion King's Royal Rifle Corps.  He was born in Birmingham and was the son of Alfred and Ellen Townsend and the husband Violet Louise Townsend, of 26, Water St., </a:t>
            </a:r>
            <a:r>
              <a:rPr lang="en-GB" dirty="0" err="1"/>
              <a:t>Rhyl</a:t>
            </a:r>
            <a:r>
              <a:rPr lang="en-GB" dirty="0"/>
              <a:t>, Flintshire.   His home was 115 Monument Road, Ladywood, Birmingham.  He went all through the South African War and was sent there to Egypt where he finished his service in 1906.  When he came home he worked for Birmingham Corporation Tramways at the </a:t>
            </a:r>
            <a:r>
              <a:rPr lang="en-GB" b="1" dirty="0"/>
              <a:t>Roseberry Street Depot </a:t>
            </a:r>
            <a:r>
              <a:rPr lang="en-GB" dirty="0"/>
              <a:t>and continued with them till he re-joined the colours on 5</a:t>
            </a:r>
            <a:r>
              <a:rPr lang="en-GB" baseline="30000" dirty="0"/>
              <a:t>th</a:t>
            </a:r>
            <a:r>
              <a:rPr lang="en-GB" dirty="0"/>
              <a:t> August 1914.  He was sent to Winchester and from there he was sent to France where he was wounded in the </a:t>
            </a:r>
            <a:r>
              <a:rPr lang="en-GB" b="1" dirty="0"/>
              <a:t>Battle of Mons.  </a:t>
            </a:r>
            <a:r>
              <a:rPr lang="en-GB" dirty="0"/>
              <a:t>He died in a French Hospital aged 34 on 16</a:t>
            </a:r>
            <a:r>
              <a:rPr lang="en-GB" baseline="30000" dirty="0"/>
              <a:t>th</a:t>
            </a:r>
            <a:r>
              <a:rPr lang="en-GB" dirty="0"/>
              <a:t> September 1914 leaving a widow and three young children, the oldest barely five.  He is buried in the </a:t>
            </a:r>
            <a:r>
              <a:rPr lang="en-GB" dirty="0" err="1"/>
              <a:t>Vailly</a:t>
            </a:r>
            <a:r>
              <a:rPr lang="en-GB" dirty="0"/>
              <a:t> British Cemetery.</a:t>
            </a:r>
          </a:p>
        </p:txBody>
      </p:sp>
    </p:spTree>
    <p:extLst>
      <p:ext uri="{BB962C8B-B14F-4D97-AF65-F5344CB8AC3E}">
        <p14:creationId xmlns:p14="http://schemas.microsoft.com/office/powerpoint/2010/main" val="583747709"/>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3982120" y="556320"/>
            <a:ext cx="5184575" cy="8640960"/>
          </a:xfrm>
          <a:prstGeom prst="rect">
            <a:avLst/>
          </a:prstGeom>
          <a:noFill/>
          <a:ln>
            <a:noFill/>
          </a:ln>
        </p:spPr>
      </p:pic>
    </p:spTree>
    <p:extLst>
      <p:ext uri="{BB962C8B-B14F-4D97-AF65-F5344CB8AC3E}">
        <p14:creationId xmlns:p14="http://schemas.microsoft.com/office/powerpoint/2010/main" val="667977603"/>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solidFill>
            <a:srgbClr val="FFFF00"/>
          </a:solidFill>
        </p:spPr>
        <p:txBody>
          <a:bodyPr>
            <a:normAutofit fontScale="92500" lnSpcReduction="10000"/>
          </a:bodyPr>
          <a:lstStyle/>
          <a:p>
            <a:r>
              <a:rPr lang="en-GB" b="1" dirty="0"/>
              <a:t>Private Robert Neal</a:t>
            </a:r>
            <a:r>
              <a:rPr lang="en-GB" dirty="0"/>
              <a:t> – 8923 1</a:t>
            </a:r>
            <a:r>
              <a:rPr lang="en-GB" baseline="30000" dirty="0"/>
              <a:t>st</a:t>
            </a:r>
            <a:r>
              <a:rPr lang="en-GB" dirty="0"/>
              <a:t> Battalion Royal Warwickshire Regiment.  He lived at 100 Ellen Street.  He was a reservist and was a motorman on the Ladywood route of the Birmingham Tramways working at the </a:t>
            </a:r>
            <a:r>
              <a:rPr lang="en-GB" b="1" dirty="0"/>
              <a:t>Roseberry Street Depot</a:t>
            </a:r>
            <a:r>
              <a:rPr lang="en-GB" dirty="0"/>
              <a:t>. </a:t>
            </a:r>
            <a:r>
              <a:rPr lang="en-GB" b="1" u="sng" dirty="0"/>
              <a:t>First Battle of Ypres 19</a:t>
            </a:r>
            <a:r>
              <a:rPr lang="en-GB" b="1" u="sng" baseline="30000" dirty="0"/>
              <a:t>th</a:t>
            </a:r>
            <a:r>
              <a:rPr lang="en-GB" b="1" u="sng" dirty="0"/>
              <a:t> October to 22</a:t>
            </a:r>
            <a:r>
              <a:rPr lang="en-GB" b="1" u="sng" baseline="30000" dirty="0"/>
              <a:t>nd</a:t>
            </a:r>
            <a:r>
              <a:rPr lang="en-GB" b="1" u="sng" dirty="0"/>
              <a:t> November 1914</a:t>
            </a:r>
            <a:r>
              <a:rPr lang="en-GB" dirty="0"/>
              <a:t> (The Battle of Messines 12 October – 2 November 1914) He died from his wounds on died on 27</a:t>
            </a:r>
            <a:r>
              <a:rPr lang="en-GB" baseline="30000" dirty="0"/>
              <a:t>th</a:t>
            </a:r>
            <a:r>
              <a:rPr lang="en-GB" dirty="0"/>
              <a:t> October 1914 and is buried in the </a:t>
            </a:r>
            <a:r>
              <a:rPr lang="en-GB" b="1" dirty="0"/>
              <a:t>Ypres Town Cemetery</a:t>
            </a:r>
            <a:endParaRPr lang="en-GB" dirty="0"/>
          </a:p>
        </p:txBody>
      </p:sp>
    </p:spTree>
    <p:extLst>
      <p:ext uri="{BB962C8B-B14F-4D97-AF65-F5344CB8AC3E}">
        <p14:creationId xmlns:p14="http://schemas.microsoft.com/office/powerpoint/2010/main" val="47128057"/>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3550072" y="340296"/>
            <a:ext cx="5400600" cy="8928992"/>
          </a:xfrm>
          <a:prstGeom prst="rect">
            <a:avLst/>
          </a:prstGeom>
          <a:noFill/>
          <a:ln>
            <a:noFill/>
          </a:ln>
        </p:spPr>
      </p:pic>
    </p:spTree>
    <p:extLst>
      <p:ext uri="{BB962C8B-B14F-4D97-AF65-F5344CB8AC3E}">
        <p14:creationId xmlns:p14="http://schemas.microsoft.com/office/powerpoint/2010/main" val="402462506"/>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25736" y="340296"/>
            <a:ext cx="11704364" cy="8638604"/>
          </a:xfrm>
          <a:solidFill>
            <a:srgbClr val="FFFF00"/>
          </a:solidFill>
        </p:spPr>
        <p:txBody>
          <a:bodyPr>
            <a:normAutofit fontScale="92500" lnSpcReduction="10000"/>
          </a:bodyPr>
          <a:lstStyle/>
          <a:p>
            <a:pPr lvl="0"/>
            <a:r>
              <a:rPr lang="en-GB" b="1" dirty="0"/>
              <a:t>The Battle of </a:t>
            </a:r>
            <a:r>
              <a:rPr lang="en-GB" b="1" dirty="0" err="1"/>
              <a:t>Gheluvelt</a:t>
            </a:r>
            <a:r>
              <a:rPr lang="en-GB" b="1" dirty="0"/>
              <a:t>  </a:t>
            </a:r>
            <a:r>
              <a:rPr lang="en-GB" dirty="0"/>
              <a:t>29</a:t>
            </a:r>
            <a:r>
              <a:rPr lang="en-GB" baseline="30000" dirty="0"/>
              <a:t>th</a:t>
            </a:r>
            <a:r>
              <a:rPr lang="en-GB" dirty="0"/>
              <a:t> to 31</a:t>
            </a:r>
            <a:r>
              <a:rPr lang="en-GB" baseline="30000" dirty="0"/>
              <a:t>st</a:t>
            </a:r>
            <a:r>
              <a:rPr lang="en-GB" dirty="0"/>
              <a:t> October.</a:t>
            </a:r>
            <a:r>
              <a:rPr lang="en-GB" b="1" dirty="0"/>
              <a:t> Private John Edward Porter</a:t>
            </a:r>
            <a:r>
              <a:rPr lang="en-GB" dirty="0"/>
              <a:t> – 10438 2nd Battalion Worcestershire Regiment.  He was the husband of </a:t>
            </a:r>
            <a:r>
              <a:rPr lang="en-GB" dirty="0" err="1"/>
              <a:t>Mrs.</a:t>
            </a:r>
            <a:r>
              <a:rPr lang="en-GB" dirty="0"/>
              <a:t> Ellen Williams (formerly Porter), of 15, Brighton Place, Abbey St., Hockley, Birmingham.  He lived at 7 Musgrave Road, </a:t>
            </a:r>
            <a:r>
              <a:rPr lang="en-GB" dirty="0" err="1"/>
              <a:t>Winson</a:t>
            </a:r>
            <a:r>
              <a:rPr lang="en-GB" dirty="0"/>
              <a:t> Green.  He worked as a conductor on the </a:t>
            </a:r>
            <a:r>
              <a:rPr lang="en-GB" b="1" dirty="0"/>
              <a:t>Dudley Road route</a:t>
            </a:r>
            <a:r>
              <a:rPr lang="en-GB" dirty="0"/>
              <a:t>.  He died aged 25 on 31</a:t>
            </a:r>
            <a:r>
              <a:rPr lang="en-GB" baseline="30000" dirty="0"/>
              <a:t>st</a:t>
            </a:r>
            <a:r>
              <a:rPr lang="en-GB" dirty="0"/>
              <a:t> October 1914 and is remembered on the Ypres (</a:t>
            </a:r>
            <a:r>
              <a:rPr lang="en-GB" dirty="0" err="1"/>
              <a:t>Menin</a:t>
            </a:r>
            <a:r>
              <a:rPr lang="en-GB" dirty="0"/>
              <a:t> Gate) </a:t>
            </a:r>
            <a:r>
              <a:rPr lang="en-GB" dirty="0" smtClean="0"/>
              <a:t>Memorial</a:t>
            </a:r>
            <a:endParaRPr lang="en-GB" dirty="0"/>
          </a:p>
        </p:txBody>
      </p:sp>
    </p:spTree>
    <p:extLst>
      <p:ext uri="{BB962C8B-B14F-4D97-AF65-F5344CB8AC3E}">
        <p14:creationId xmlns:p14="http://schemas.microsoft.com/office/powerpoint/2010/main" val="868579588"/>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65696" y="196280"/>
            <a:ext cx="12529392" cy="8856984"/>
          </a:xfrm>
          <a:solidFill>
            <a:srgbClr val="FFFF00"/>
          </a:solidFill>
        </p:spPr>
        <p:txBody>
          <a:bodyPr>
            <a:normAutofit fontScale="77500" lnSpcReduction="20000"/>
          </a:bodyPr>
          <a:lstStyle/>
          <a:p>
            <a:r>
              <a:rPr lang="en-GB" b="1" dirty="0"/>
              <a:t>Rifleman Charles Thomas Gilbert</a:t>
            </a:r>
            <a:r>
              <a:rPr lang="en-GB" dirty="0"/>
              <a:t> – 7655 2</a:t>
            </a:r>
            <a:r>
              <a:rPr lang="en-GB" baseline="30000" dirty="0"/>
              <a:t>nd</a:t>
            </a:r>
            <a:r>
              <a:rPr lang="en-GB" dirty="0"/>
              <a:t> Battalion King's Royal Rifle Corps.  He was the son of Charles Albert and Sarah Ellen Gilbert, of 25, </a:t>
            </a:r>
            <a:r>
              <a:rPr lang="en-GB" dirty="0" err="1"/>
              <a:t>Heneage</a:t>
            </a:r>
            <a:r>
              <a:rPr lang="en-GB" dirty="0"/>
              <a:t> Street, </a:t>
            </a:r>
            <a:r>
              <a:rPr lang="en-GB" dirty="0" err="1"/>
              <a:t>Ashted</a:t>
            </a:r>
            <a:r>
              <a:rPr lang="en-GB" dirty="0"/>
              <a:t>, Birmingham.  He joined the South Staffordshire Regiment in Birmingham in May 1906 at the age of 17 years and 9 months.  He was 5 feet 5 ½ inches tall with a small scar on the right side of his neck.   He was a regular solder till November 1913 after 7 years’ service and was placed on the Reserve. He worked as a conductor on the </a:t>
            </a:r>
            <a:r>
              <a:rPr lang="en-GB" b="1" dirty="0" err="1"/>
              <a:t>Washwood</a:t>
            </a:r>
            <a:r>
              <a:rPr lang="en-GB" b="1" dirty="0"/>
              <a:t> Heath route.</a:t>
            </a:r>
            <a:r>
              <a:rPr lang="en-GB" dirty="0"/>
              <a:t>  He was recalled in August 1914 and landed in France on August 26th 1914. He fought with the 2nd Battalion until being killed in action near to </a:t>
            </a:r>
            <a:r>
              <a:rPr lang="en-GB" dirty="0" err="1"/>
              <a:t>Gheluvelt</a:t>
            </a:r>
            <a:r>
              <a:rPr lang="en-GB" dirty="0"/>
              <a:t> aged 24 on 31</a:t>
            </a:r>
            <a:r>
              <a:rPr lang="en-GB" baseline="30000" dirty="0"/>
              <a:t>st</a:t>
            </a:r>
            <a:r>
              <a:rPr lang="en-GB" dirty="0"/>
              <a:t> October 1914 and is remembered on Ypres (</a:t>
            </a:r>
            <a:r>
              <a:rPr lang="en-GB" dirty="0" err="1"/>
              <a:t>Menin</a:t>
            </a:r>
            <a:r>
              <a:rPr lang="en-GB" dirty="0"/>
              <a:t> Gate) Memorial</a:t>
            </a:r>
            <a:r>
              <a:rPr lang="en-GB" dirty="0" smtClean="0"/>
              <a:t>.</a:t>
            </a:r>
            <a:endParaRPr lang="en-GB" dirty="0"/>
          </a:p>
        </p:txBody>
      </p:sp>
    </p:spTree>
    <p:extLst>
      <p:ext uri="{BB962C8B-B14F-4D97-AF65-F5344CB8AC3E}">
        <p14:creationId xmlns:p14="http://schemas.microsoft.com/office/powerpoint/2010/main" val="351418282"/>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llie Gilbert 3rd left"/>
          <p:cNvPicPr/>
          <p:nvPr/>
        </p:nvPicPr>
        <p:blipFill>
          <a:blip r:embed="rId2">
            <a:extLst>
              <a:ext uri="{28A0092B-C50C-407E-A947-70E740481C1C}">
                <a14:useLocalDpi xmlns:a14="http://schemas.microsoft.com/office/drawing/2010/main" val="0"/>
              </a:ext>
            </a:extLst>
          </a:blip>
          <a:srcRect/>
          <a:stretch>
            <a:fillRect/>
          </a:stretch>
        </p:blipFill>
        <p:spPr bwMode="auto">
          <a:xfrm>
            <a:off x="6214368" y="4727"/>
            <a:ext cx="6478387" cy="9048537"/>
          </a:xfrm>
          <a:prstGeom prst="rect">
            <a:avLst/>
          </a:prstGeom>
          <a:noFill/>
          <a:ln>
            <a:noFill/>
          </a:ln>
        </p:spPr>
      </p:pic>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597744" y="556320"/>
            <a:ext cx="4896544" cy="7272808"/>
          </a:xfrm>
          <a:prstGeom prst="rect">
            <a:avLst/>
          </a:prstGeom>
          <a:noFill/>
          <a:ln>
            <a:noFill/>
          </a:ln>
        </p:spPr>
      </p:pic>
    </p:spTree>
    <p:extLst>
      <p:ext uri="{BB962C8B-B14F-4D97-AF65-F5344CB8AC3E}">
        <p14:creationId xmlns:p14="http://schemas.microsoft.com/office/powerpoint/2010/main" val="30217363"/>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124272"/>
            <a:ext cx="12767096" cy="9289032"/>
          </a:xfrm>
          <a:solidFill>
            <a:srgbClr val="FFFF00"/>
          </a:solidFill>
        </p:spPr>
        <p:txBody>
          <a:bodyPr>
            <a:normAutofit fontScale="70000" lnSpcReduction="20000"/>
          </a:bodyPr>
          <a:lstStyle/>
          <a:p>
            <a:pPr lvl="0"/>
            <a:r>
              <a:rPr lang="en-GB" b="1" u="sng" dirty="0"/>
              <a:t>Battle of Coronel 1</a:t>
            </a:r>
            <a:r>
              <a:rPr lang="en-GB" b="1" u="sng" baseline="30000" dirty="0"/>
              <a:t>st</a:t>
            </a:r>
            <a:r>
              <a:rPr lang="en-GB" b="1" u="sng" dirty="0"/>
              <a:t> November 1914 </a:t>
            </a:r>
            <a:r>
              <a:rPr lang="en-GB" b="1" dirty="0"/>
              <a:t>Able Seaman Frederick William </a:t>
            </a:r>
            <a:r>
              <a:rPr lang="en-GB" b="1" dirty="0" err="1"/>
              <a:t>Collett</a:t>
            </a:r>
            <a:r>
              <a:rPr lang="en-GB" b="1" dirty="0"/>
              <a:t> </a:t>
            </a:r>
            <a:r>
              <a:rPr lang="en-GB" dirty="0"/>
              <a:t>- SS/1669 Royal Navy H.M.S. "Good Hope."  He was the son of Fredrick William </a:t>
            </a:r>
            <a:r>
              <a:rPr lang="en-GB" dirty="0" err="1"/>
              <a:t>Collett</a:t>
            </a:r>
            <a:r>
              <a:rPr lang="en-GB" dirty="0"/>
              <a:t>, of Worcester; husband of May A. </a:t>
            </a:r>
            <a:r>
              <a:rPr lang="en-GB" dirty="0" err="1"/>
              <a:t>Collett</a:t>
            </a:r>
            <a:r>
              <a:rPr lang="en-GB" dirty="0"/>
              <a:t>, of 41, Alfred Street, Kings Heath, Birmingham.  He worked at the </a:t>
            </a:r>
            <a:r>
              <a:rPr lang="en-GB" b="1" dirty="0"/>
              <a:t>Moseley Road Depot</a:t>
            </a:r>
            <a:r>
              <a:rPr lang="en-GB" dirty="0"/>
              <a:t>.  He died on the 1</a:t>
            </a:r>
            <a:r>
              <a:rPr lang="en-GB" baseline="30000" dirty="0"/>
              <a:t>st</a:t>
            </a:r>
            <a:r>
              <a:rPr lang="en-GB" dirty="0"/>
              <a:t> November 1914 and is remembered on the Portsmouth Naval Memorial.</a:t>
            </a:r>
            <a:r>
              <a:rPr lang="en-GB" b="1" dirty="0"/>
              <a:t> </a:t>
            </a:r>
            <a:endParaRPr lang="en-GB" dirty="0"/>
          </a:p>
          <a:p>
            <a:pPr lvl="0"/>
            <a:r>
              <a:rPr lang="en-GB" b="1" dirty="0"/>
              <a:t>Able Seaman Roland Gould</a:t>
            </a:r>
            <a:r>
              <a:rPr lang="en-GB" dirty="0"/>
              <a:t> - SS/1383 HMS Good Hope.  He worked at the </a:t>
            </a:r>
            <a:r>
              <a:rPr lang="en-GB" b="1" dirty="0"/>
              <a:t>Arthur Street Depot</a:t>
            </a:r>
            <a:r>
              <a:rPr lang="en-GB" dirty="0"/>
              <a:t>.  He died on 1</a:t>
            </a:r>
            <a:r>
              <a:rPr lang="en-GB" baseline="30000" dirty="0"/>
              <a:t>st</a:t>
            </a:r>
            <a:r>
              <a:rPr lang="en-GB" dirty="0"/>
              <a:t> November 1914 and is remembered on the Portsmouth Naval Memorial</a:t>
            </a:r>
            <a:r>
              <a:rPr lang="en-GB" b="1" dirty="0"/>
              <a:t> </a:t>
            </a:r>
            <a:endParaRPr lang="en-GB" dirty="0"/>
          </a:p>
          <a:p>
            <a:pPr lvl="0"/>
            <a:r>
              <a:rPr lang="en-GB" b="1" dirty="0"/>
              <a:t>Able Seaman Thomas </a:t>
            </a:r>
            <a:r>
              <a:rPr lang="en-GB" b="1" dirty="0" err="1"/>
              <a:t>Lampit</a:t>
            </a:r>
            <a:r>
              <a:rPr lang="en-GB" b="1" dirty="0"/>
              <a:t> Lea</a:t>
            </a:r>
            <a:r>
              <a:rPr lang="en-GB" dirty="0"/>
              <a:t> - 201762 H.M.S. "Good Hope." He was the brother of Mrs Jessica Thompson, of 84, Langley Road, Small Heath, Birmingham.  He worked at the </a:t>
            </a:r>
            <a:r>
              <a:rPr lang="en-GB" b="1" dirty="0"/>
              <a:t>Highgate Road Depot</a:t>
            </a:r>
            <a:r>
              <a:rPr lang="en-GB" dirty="0"/>
              <a:t>.  He died on the 1</a:t>
            </a:r>
            <a:r>
              <a:rPr lang="en-GB" baseline="30000" dirty="0"/>
              <a:t>st</a:t>
            </a:r>
            <a:r>
              <a:rPr lang="en-GB" dirty="0"/>
              <a:t> November 1914 at the age of 32 and is remembered on the Portsmouth Naval Memorial. </a:t>
            </a:r>
          </a:p>
        </p:txBody>
      </p:sp>
    </p:spTree>
    <p:extLst>
      <p:ext uri="{BB962C8B-B14F-4D97-AF65-F5344CB8AC3E}">
        <p14:creationId xmlns:p14="http://schemas.microsoft.com/office/powerpoint/2010/main" val="1320994946"/>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97744" y="340296"/>
            <a:ext cx="11632356" cy="8638604"/>
          </a:xfrm>
          <a:solidFill>
            <a:srgbClr val="FFFF00"/>
          </a:solidFill>
        </p:spPr>
        <p:txBody>
          <a:bodyPr>
            <a:normAutofit fontScale="92500" lnSpcReduction="10000"/>
          </a:bodyPr>
          <a:lstStyle/>
          <a:p>
            <a:pPr lvl="0"/>
            <a:r>
              <a:rPr lang="en-GB" b="1" u="sng" dirty="0"/>
              <a:t>The Second Battle of Ypres 22</a:t>
            </a:r>
            <a:r>
              <a:rPr lang="en-GB" b="1" u="sng" baseline="30000" dirty="0"/>
              <a:t>nd</a:t>
            </a:r>
            <a:r>
              <a:rPr lang="en-GB" b="1" u="sng" dirty="0"/>
              <a:t> April to 25</a:t>
            </a:r>
            <a:r>
              <a:rPr lang="en-GB" b="1" u="sng" baseline="30000" dirty="0"/>
              <a:t>th</a:t>
            </a:r>
            <a:r>
              <a:rPr lang="en-GB" b="1" u="sng" dirty="0"/>
              <a:t> May 1915 </a:t>
            </a:r>
            <a:r>
              <a:rPr lang="en-GB" b="1" dirty="0"/>
              <a:t>Private Thomas Lewis</a:t>
            </a:r>
            <a:r>
              <a:rPr lang="en-GB" dirty="0"/>
              <a:t> – 3335 1</a:t>
            </a:r>
            <a:r>
              <a:rPr lang="en-GB" baseline="30000" dirty="0"/>
              <a:t>st</a:t>
            </a:r>
            <a:r>
              <a:rPr lang="en-GB" dirty="0"/>
              <a:t> Battalion Royal Warwickshire.  Previous to the war he was employed as a conductor on the Birmingham Corporation tramways.  He was the husband of Mary Jane Lewis, of Back 38, Benson Road, </a:t>
            </a:r>
            <a:r>
              <a:rPr lang="en-GB" dirty="0" err="1"/>
              <a:t>Winson</a:t>
            </a:r>
            <a:r>
              <a:rPr lang="en-GB" dirty="0"/>
              <a:t> Green, Birmingham and had three children. He worked at the </a:t>
            </a:r>
            <a:r>
              <a:rPr lang="en-GB" b="1" dirty="0"/>
              <a:t>Hockley Depot</a:t>
            </a:r>
            <a:r>
              <a:rPr lang="en-GB" dirty="0"/>
              <a:t>. He died on 25</a:t>
            </a:r>
            <a:r>
              <a:rPr lang="en-GB" baseline="30000" dirty="0"/>
              <a:t>th</a:t>
            </a:r>
            <a:r>
              <a:rPr lang="en-GB" dirty="0"/>
              <a:t> April 1915 aged 39 and is remembered on the Ypres (</a:t>
            </a:r>
            <a:r>
              <a:rPr lang="en-GB" dirty="0" err="1"/>
              <a:t>Menin</a:t>
            </a:r>
            <a:r>
              <a:rPr lang="en-GB" dirty="0"/>
              <a:t> Gate) Memorial</a:t>
            </a:r>
            <a:r>
              <a:rPr lang="en-GB" dirty="0" smtClean="0"/>
              <a:t>.</a:t>
            </a:r>
            <a:endParaRPr lang="en-GB" dirty="0"/>
          </a:p>
        </p:txBody>
      </p:sp>
    </p:spTree>
    <p:extLst>
      <p:ext uri="{BB962C8B-B14F-4D97-AF65-F5344CB8AC3E}">
        <p14:creationId xmlns:p14="http://schemas.microsoft.com/office/powerpoint/2010/main" val="933160010"/>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741760" y="556320"/>
            <a:ext cx="5256584" cy="8712968"/>
          </a:xfrm>
          <a:prstGeom prst="rect">
            <a:avLst/>
          </a:prstGeom>
          <a:noFill/>
          <a:ln>
            <a:noFill/>
          </a:ln>
        </p:spPr>
      </p:pic>
      <p:pic>
        <p:nvPicPr>
          <p:cNvPr id="4" name="Picture 3" descr="DSCF8419"/>
          <p:cNvPicPr/>
          <p:nvPr/>
        </p:nvPicPr>
        <p:blipFill>
          <a:blip r:embed="rId3" cstate="print">
            <a:extLst>
              <a:ext uri="{28A0092B-C50C-407E-A947-70E740481C1C}">
                <a14:useLocalDpi xmlns:a14="http://schemas.microsoft.com/office/drawing/2010/main" val="0"/>
              </a:ext>
            </a:extLst>
          </a:blip>
          <a:srcRect l="14484" t="43073" r="23659" b="40294"/>
          <a:stretch>
            <a:fillRect/>
          </a:stretch>
        </p:blipFill>
        <p:spPr bwMode="auto">
          <a:xfrm>
            <a:off x="6214368" y="3004592"/>
            <a:ext cx="6214035" cy="1676950"/>
          </a:xfrm>
          <a:prstGeom prst="rect">
            <a:avLst/>
          </a:prstGeom>
          <a:noFill/>
          <a:ln>
            <a:noFill/>
          </a:ln>
        </p:spPr>
      </p:pic>
    </p:spTree>
    <p:extLst>
      <p:ext uri="{BB962C8B-B14F-4D97-AF65-F5344CB8AC3E}">
        <p14:creationId xmlns:p14="http://schemas.microsoft.com/office/powerpoint/2010/main" val="2691549330"/>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hape 45"/>
          <p:cNvSpPr>
            <a:spLocks noGrp="1"/>
          </p:cNvSpPr>
          <p:nvPr>
            <p:ph type="title"/>
          </p:nvPr>
        </p:nvSpPr>
        <p:spPr>
          <a:xfrm>
            <a:off x="159647" y="124272"/>
            <a:ext cx="12483504" cy="590352"/>
          </a:xfrm>
          <a:prstGeom prst="rect">
            <a:avLst/>
          </a:prstGeom>
        </p:spPr>
        <p:txBody>
          <a:bodyPr>
            <a:noAutofit/>
          </a:bodyPr>
          <a:lstStyle>
            <a:lvl1pPr>
              <a:defRPr u="sng">
                <a:hlinkClick r:id="rId2"/>
              </a:defRPr>
            </a:lvl1pPr>
          </a:lstStyle>
          <a:p>
            <a:pPr lvl="0">
              <a:defRPr sz="1800" u="none" cap="none">
                <a:solidFill>
                  <a:srgbClr val="000000"/>
                </a:solidFill>
              </a:defRPr>
            </a:pPr>
            <a:r>
              <a:rPr sz="4400" u="sng" cap="all" dirty="0">
                <a:solidFill>
                  <a:srgbClr val="535353"/>
                </a:solidFill>
                <a:hlinkClick r:id="rId2"/>
              </a:rPr>
              <a:t>www.cwgc.org</a:t>
            </a:r>
            <a:endParaRPr sz="4400" cap="all" dirty="0">
              <a:solidFill>
                <a:srgbClr val="535353"/>
              </a:solidFill>
            </a:endParaRPr>
          </a:p>
        </p:txBody>
      </p:sp>
      <p:sp>
        <p:nvSpPr>
          <p:cNvPr id="46" name="Shape 46"/>
          <p:cNvSpPr>
            <a:spLocks noGrp="1"/>
          </p:cNvSpPr>
          <p:nvPr>
            <p:ph type="body" idx="1"/>
          </p:nvPr>
        </p:nvSpPr>
        <p:spPr>
          <a:prstGeom prst="rect">
            <a:avLst/>
          </a:prstGeom>
        </p:spPr>
        <p:txBody>
          <a:bodyPr/>
          <a:lstStyle/>
          <a:p>
            <a:pPr lvl="0">
              <a:defRPr sz="1800">
                <a:solidFill>
                  <a:srgbClr val="000000"/>
                </a:solidFill>
              </a:defRPr>
            </a:pPr>
            <a:r>
              <a:rPr sz="4600" dirty="0">
                <a:solidFill>
                  <a:srgbClr val="535353"/>
                </a:solidFill>
              </a:rPr>
              <a:t>	</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063" r="14288" b="3432"/>
          <a:stretch/>
        </p:blipFill>
        <p:spPr bwMode="auto">
          <a:xfrm>
            <a:off x="-45576" y="916360"/>
            <a:ext cx="12884680" cy="8782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81720" y="340296"/>
            <a:ext cx="11848380" cy="8638604"/>
          </a:xfrm>
          <a:solidFill>
            <a:srgbClr val="FFFF00"/>
          </a:solidFill>
        </p:spPr>
        <p:txBody>
          <a:bodyPr>
            <a:normAutofit fontScale="92500" lnSpcReduction="20000"/>
          </a:bodyPr>
          <a:lstStyle/>
          <a:p>
            <a:pPr lvl="0"/>
            <a:r>
              <a:rPr lang="en-GB" b="1" dirty="0"/>
              <a:t>Lance Corporal Thomas Henry Rafferty</a:t>
            </a:r>
            <a:r>
              <a:rPr lang="en-GB" dirty="0"/>
              <a:t> – 7840 1</a:t>
            </a:r>
            <a:r>
              <a:rPr lang="en-GB" baseline="30000" dirty="0"/>
              <a:t>st</a:t>
            </a:r>
            <a:r>
              <a:rPr lang="en-GB" dirty="0"/>
              <a:t> Battalion Royal Warwickshire.  He is believed to be the model for Bruce </a:t>
            </a:r>
            <a:r>
              <a:rPr lang="en-GB" dirty="0" err="1"/>
              <a:t>Bairnsfather's</a:t>
            </a:r>
            <a:r>
              <a:rPr lang="en-GB" dirty="0"/>
              <a:t> cartoon character 'Old Bill'. He was the husband of Kate Rafferty of 10 Cliff Place, Baker Street, </a:t>
            </a:r>
            <a:r>
              <a:rPr lang="en-GB" dirty="0" err="1"/>
              <a:t>Handsworth</a:t>
            </a:r>
            <a:r>
              <a:rPr lang="en-GB" dirty="0"/>
              <a:t>, Birmingham.  He died on the 25</a:t>
            </a:r>
            <a:r>
              <a:rPr lang="en-GB" baseline="30000" dirty="0"/>
              <a:t>th</a:t>
            </a:r>
            <a:r>
              <a:rPr lang="en-GB" dirty="0"/>
              <a:t> April 1915 and is remembered on the Ypres (</a:t>
            </a:r>
            <a:r>
              <a:rPr lang="en-GB" dirty="0" err="1"/>
              <a:t>Menin</a:t>
            </a:r>
            <a:r>
              <a:rPr lang="en-GB" dirty="0"/>
              <a:t> Gate) Memorial Regiment.  He was a motorman on the Corporation Tramways and worked at the Hockley Depot.  He leaves a widow and one child</a:t>
            </a:r>
            <a:r>
              <a:rPr lang="en-GB" dirty="0" smtClean="0"/>
              <a:t>.</a:t>
            </a:r>
            <a:endParaRPr lang="en-GB" dirty="0"/>
          </a:p>
        </p:txBody>
      </p:sp>
    </p:spTree>
    <p:extLst>
      <p:ext uri="{BB962C8B-B14F-4D97-AF65-F5344CB8AC3E}">
        <p14:creationId xmlns:p14="http://schemas.microsoft.com/office/powerpoint/2010/main" val="88624217"/>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ld_Bill-,_by_Bruce_Bairnsfathe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29" y="72955"/>
            <a:ext cx="6048672" cy="8784976"/>
          </a:xfrm>
          <a:prstGeom prst="rect">
            <a:avLst/>
          </a:prstGeom>
          <a:noFill/>
          <a:ln>
            <a:noFill/>
          </a:ln>
        </p:spPr>
      </p:pic>
      <p:sp>
        <p:nvSpPr>
          <p:cNvPr id="4" name="Rectangle 3"/>
          <p:cNvSpPr/>
          <p:nvPr/>
        </p:nvSpPr>
        <p:spPr>
          <a:xfrm>
            <a:off x="6430392" y="0"/>
            <a:ext cx="6048672" cy="7478970"/>
          </a:xfrm>
          <a:prstGeom prst="rect">
            <a:avLst/>
          </a:prstGeom>
          <a:solidFill>
            <a:srgbClr val="FFFF00"/>
          </a:solidFill>
        </p:spPr>
        <p:txBody>
          <a:bodyPr wrap="square">
            <a:spAutoFit/>
          </a:bodyPr>
          <a:lstStyle/>
          <a:p>
            <a:pPr algn="l"/>
            <a:r>
              <a:rPr lang="en-GB" sz="4000" dirty="0"/>
              <a:t>‘Old Bill’ was a character created in 1914-15 by cartoonist Bruce </a:t>
            </a:r>
            <a:r>
              <a:rPr lang="en-GB" sz="4000" dirty="0" err="1"/>
              <a:t>Bairnsfather</a:t>
            </a:r>
            <a:r>
              <a:rPr lang="en-GB" sz="4000" dirty="0"/>
              <a:t> who was also in 1</a:t>
            </a:r>
            <a:r>
              <a:rPr lang="en-GB" sz="4000" baseline="30000" dirty="0"/>
              <a:t>st</a:t>
            </a:r>
            <a:r>
              <a:rPr lang="en-GB" sz="4000" dirty="0"/>
              <a:t> Battalion Royal Warwickshire Regiment.  He used Old Bill to represent all ‘</a:t>
            </a:r>
            <a:r>
              <a:rPr lang="en-GB" sz="4000" dirty="0" err="1"/>
              <a:t>Tommies</a:t>
            </a:r>
            <a:r>
              <a:rPr lang="en-GB" sz="4000" dirty="0"/>
              <a:t>’ and drew him as an elderly, pipe-smoking soldier with a walrus moustache.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43250" b="40807"/>
          <a:stretch/>
        </p:blipFill>
        <p:spPr>
          <a:xfrm>
            <a:off x="5278264" y="8693224"/>
            <a:ext cx="7516440" cy="898752"/>
          </a:xfrm>
          <a:prstGeom prst="rect">
            <a:avLst/>
          </a:prstGeom>
        </p:spPr>
      </p:pic>
    </p:spTree>
    <p:extLst>
      <p:ext uri="{BB962C8B-B14F-4D97-AF65-F5344CB8AC3E}">
        <p14:creationId xmlns:p14="http://schemas.microsoft.com/office/powerpoint/2010/main" val="2472033279"/>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86" y="-61869"/>
            <a:ext cx="6153899" cy="9815469"/>
          </a:xfrm>
          <a:prstGeom prst="rect">
            <a:avLst/>
          </a:prstGeom>
        </p:spPr>
      </p:pic>
      <p:pic>
        <p:nvPicPr>
          <p:cNvPr id="5" name="Picture 4"/>
          <p:cNvPicPr>
            <a:picLocks noChangeAspect="1"/>
          </p:cNvPicPr>
          <p:nvPr/>
        </p:nvPicPr>
        <p:blipFill>
          <a:blip r:embed="rId3"/>
          <a:stretch>
            <a:fillRect/>
          </a:stretch>
        </p:blipFill>
        <p:spPr>
          <a:xfrm>
            <a:off x="6174784" y="-93445"/>
            <a:ext cx="6830015" cy="9944502"/>
          </a:xfrm>
          <a:prstGeom prst="rect">
            <a:avLst/>
          </a:prstGeom>
        </p:spPr>
      </p:pic>
    </p:spTree>
    <p:extLst>
      <p:ext uri="{BB962C8B-B14F-4D97-AF65-F5344CB8AC3E}">
        <p14:creationId xmlns:p14="http://schemas.microsoft.com/office/powerpoint/2010/main" val="995321378"/>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65696" y="0"/>
            <a:ext cx="6984776" cy="9753600"/>
          </a:xfrm>
          <a:solidFill>
            <a:srgbClr val="FFFF00"/>
          </a:solidFill>
        </p:spPr>
        <p:txBody>
          <a:bodyPr>
            <a:normAutofit/>
          </a:bodyPr>
          <a:lstStyle/>
          <a:p>
            <a:pPr lvl="0"/>
            <a:r>
              <a:rPr lang="en-GB" sz="4000" b="1" u="sng" dirty="0"/>
              <a:t>The Gallipoli Campaign </a:t>
            </a:r>
            <a:r>
              <a:rPr lang="en-GB" sz="4000" b="1" dirty="0"/>
              <a:t>Private Richard Douglas Clyde Gorman</a:t>
            </a:r>
            <a:r>
              <a:rPr lang="en-GB" sz="4000" dirty="0"/>
              <a:t> – 10705 1</a:t>
            </a:r>
            <a:r>
              <a:rPr lang="en-GB" sz="4000" baseline="30000" dirty="0"/>
              <a:t>st</a:t>
            </a:r>
            <a:r>
              <a:rPr lang="en-GB" sz="4000" dirty="0"/>
              <a:t> Battalion Royal Dublin Fusiliers.   He was the son of </a:t>
            </a:r>
            <a:r>
              <a:rPr lang="en-GB" sz="4000" dirty="0" err="1"/>
              <a:t>Mrs.</a:t>
            </a:r>
            <a:r>
              <a:rPr lang="en-GB" sz="4000" dirty="0"/>
              <a:t> Harriett Gorman, of 93, </a:t>
            </a:r>
            <a:r>
              <a:rPr lang="en-GB" sz="4000" dirty="0" err="1"/>
              <a:t>Unith</a:t>
            </a:r>
            <a:r>
              <a:rPr lang="en-GB" sz="4000" dirty="0"/>
              <a:t> Street, Hockley, Birmingham.   He worked at the </a:t>
            </a:r>
            <a:r>
              <a:rPr lang="en-GB" sz="4000" b="1" dirty="0"/>
              <a:t>Miller Street Depot</a:t>
            </a:r>
            <a:r>
              <a:rPr lang="en-GB" sz="4000" dirty="0"/>
              <a:t>.  He died on 30</a:t>
            </a:r>
            <a:r>
              <a:rPr lang="en-GB" sz="4000" baseline="30000" dirty="0"/>
              <a:t>th</a:t>
            </a:r>
            <a:r>
              <a:rPr lang="en-GB" sz="4000" dirty="0"/>
              <a:t> April 1915 and is remembered on the V Beach Cemetery</a:t>
            </a:r>
            <a:r>
              <a:rPr lang="en-GB" sz="4000" dirty="0" smtClean="0"/>
              <a:t>.</a:t>
            </a:r>
            <a:endParaRPr lang="en-GB" sz="4000" dirty="0"/>
          </a:p>
        </p:txBody>
      </p:sp>
      <p:pic>
        <p:nvPicPr>
          <p:cNvPr id="1026" name="Picture 2" descr="http://hotndelicious.files.wordpress.com/2013/04/gallipol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3622" y="18372"/>
            <a:ext cx="5921178" cy="8458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597126"/>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solidFill>
            <a:srgbClr val="FFFF00"/>
          </a:solidFill>
        </p:spPr>
        <p:txBody>
          <a:bodyPr/>
          <a:lstStyle/>
          <a:p>
            <a:pPr lvl="0"/>
            <a:r>
              <a:rPr lang="en-GB" b="1" dirty="0"/>
              <a:t>Private Edward Albert </a:t>
            </a:r>
            <a:r>
              <a:rPr lang="en-GB" b="1" dirty="0" err="1"/>
              <a:t>Tovey</a:t>
            </a:r>
            <a:r>
              <a:rPr lang="en-GB" dirty="0"/>
              <a:t> – 731 1</a:t>
            </a:r>
            <a:r>
              <a:rPr lang="en-GB" baseline="30000" dirty="0"/>
              <a:t>st</a:t>
            </a:r>
            <a:r>
              <a:rPr lang="en-GB" dirty="0"/>
              <a:t> Battalion Lancashire Fusiliers.  He worked at the </a:t>
            </a:r>
            <a:r>
              <a:rPr lang="en-GB" b="1" dirty="0"/>
              <a:t>Moseley Road</a:t>
            </a:r>
            <a:r>
              <a:rPr lang="en-GB" dirty="0"/>
              <a:t> Depot.  He died on 13</a:t>
            </a:r>
            <a:r>
              <a:rPr lang="en-GB" baseline="30000" dirty="0"/>
              <a:t>th</a:t>
            </a:r>
            <a:r>
              <a:rPr lang="en-GB" dirty="0"/>
              <a:t> August 1915 and is remembered on the </a:t>
            </a:r>
            <a:r>
              <a:rPr lang="en-GB" dirty="0" err="1"/>
              <a:t>Helles</a:t>
            </a:r>
            <a:r>
              <a:rPr lang="en-GB" dirty="0"/>
              <a:t> Memorial.</a:t>
            </a:r>
          </a:p>
          <a:p>
            <a:endParaRPr lang="en-GB" dirty="0"/>
          </a:p>
        </p:txBody>
      </p:sp>
    </p:spTree>
    <p:extLst>
      <p:ext uri="{BB962C8B-B14F-4D97-AF65-F5344CB8AC3E}">
        <p14:creationId xmlns:p14="http://schemas.microsoft.com/office/powerpoint/2010/main" val="635597629"/>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25736" y="412304"/>
            <a:ext cx="11704364" cy="8566596"/>
          </a:xfrm>
          <a:solidFill>
            <a:srgbClr val="FFFF00"/>
          </a:solidFill>
        </p:spPr>
        <p:txBody>
          <a:bodyPr>
            <a:normAutofit/>
          </a:bodyPr>
          <a:lstStyle/>
          <a:p>
            <a:pPr lvl="0"/>
            <a:r>
              <a:rPr lang="en-GB" b="1" dirty="0"/>
              <a:t>Private Albert Wright – </a:t>
            </a:r>
            <a:r>
              <a:rPr lang="en-GB" dirty="0"/>
              <a:t>2534 1</a:t>
            </a:r>
            <a:r>
              <a:rPr lang="en-GB" baseline="30000" dirty="0"/>
              <a:t>st</a:t>
            </a:r>
            <a:r>
              <a:rPr lang="en-GB" dirty="0"/>
              <a:t>/8</a:t>
            </a:r>
            <a:r>
              <a:rPr lang="en-GB" baseline="30000" dirty="0"/>
              <a:t>th</a:t>
            </a:r>
            <a:r>
              <a:rPr lang="en-GB" dirty="0"/>
              <a:t> Battalion Worcestershire Regiment.  He was the son of </a:t>
            </a:r>
            <a:r>
              <a:rPr lang="en-GB" dirty="0" err="1"/>
              <a:t>Mr.</a:t>
            </a:r>
            <a:r>
              <a:rPr lang="en-GB" dirty="0"/>
              <a:t> C. E. and </a:t>
            </a:r>
            <a:r>
              <a:rPr lang="en-GB" dirty="0" err="1"/>
              <a:t>Mrs.</a:t>
            </a:r>
            <a:r>
              <a:rPr lang="en-GB" dirty="0"/>
              <a:t> A. E. Wright, of 150, Mount Pleasant, Redditch.  He worked at the </a:t>
            </a:r>
            <a:r>
              <a:rPr lang="en-GB" b="1" dirty="0"/>
              <a:t>Permanent Way Department</a:t>
            </a:r>
            <a:r>
              <a:rPr lang="en-GB" dirty="0"/>
              <a:t>.  </a:t>
            </a:r>
            <a:r>
              <a:rPr lang="en-GB" b="1" dirty="0"/>
              <a:t>The action at </a:t>
            </a:r>
            <a:r>
              <a:rPr lang="en-GB" b="1" dirty="0" err="1"/>
              <a:t>Hooge</a:t>
            </a:r>
            <a:r>
              <a:rPr lang="en-GB" dirty="0"/>
              <a:t> 24</a:t>
            </a:r>
            <a:r>
              <a:rPr lang="en-GB" baseline="30000" dirty="0"/>
              <a:t>th</a:t>
            </a:r>
            <a:r>
              <a:rPr lang="en-GB" dirty="0"/>
              <a:t> May 1915 to 9</a:t>
            </a:r>
            <a:r>
              <a:rPr lang="en-GB" baseline="30000" dirty="0"/>
              <a:t>th</a:t>
            </a:r>
            <a:r>
              <a:rPr lang="en-GB" dirty="0"/>
              <a:t> August 1915.  He died aged 23 on 14</a:t>
            </a:r>
            <a:r>
              <a:rPr lang="en-GB" baseline="30000" dirty="0"/>
              <a:t>th</a:t>
            </a:r>
            <a:r>
              <a:rPr lang="en-GB" dirty="0"/>
              <a:t> July 1915 and is buried in </a:t>
            </a:r>
            <a:r>
              <a:rPr lang="en-GB" dirty="0" err="1"/>
              <a:t>Longuenesse</a:t>
            </a:r>
            <a:r>
              <a:rPr lang="en-GB" dirty="0"/>
              <a:t> (St. Omer) Souvenir Cemetery</a:t>
            </a:r>
            <a:r>
              <a:rPr lang="en-GB" b="1" dirty="0" smtClean="0"/>
              <a:t>.</a:t>
            </a:r>
            <a:endParaRPr lang="en-GB" dirty="0"/>
          </a:p>
        </p:txBody>
      </p:sp>
    </p:spTree>
    <p:extLst>
      <p:ext uri="{BB962C8B-B14F-4D97-AF65-F5344CB8AC3E}">
        <p14:creationId xmlns:p14="http://schemas.microsoft.com/office/powerpoint/2010/main" val="1477905950"/>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F8478"/>
          <p:cNvPicPr/>
          <p:nvPr/>
        </p:nvPicPr>
        <p:blipFill>
          <a:blip r:embed="rId2" cstate="print">
            <a:extLst>
              <a:ext uri="{28A0092B-C50C-407E-A947-70E740481C1C}">
                <a14:useLocalDpi xmlns:a14="http://schemas.microsoft.com/office/drawing/2010/main" val="0"/>
              </a:ext>
            </a:extLst>
          </a:blip>
          <a:srcRect l="15718" t="2362" r="15416" b="4723"/>
          <a:stretch>
            <a:fillRect/>
          </a:stretch>
        </p:blipFill>
        <p:spPr bwMode="auto">
          <a:xfrm>
            <a:off x="3478064" y="124272"/>
            <a:ext cx="5544616" cy="9433048"/>
          </a:xfrm>
          <a:prstGeom prst="rect">
            <a:avLst/>
          </a:prstGeom>
          <a:noFill/>
          <a:ln>
            <a:noFill/>
          </a:ln>
        </p:spPr>
      </p:pic>
    </p:spTree>
    <p:extLst>
      <p:ext uri="{BB962C8B-B14F-4D97-AF65-F5344CB8AC3E}">
        <p14:creationId xmlns:p14="http://schemas.microsoft.com/office/powerpoint/2010/main" val="3909743627"/>
      </p:ext>
    </p:extLst>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97744" y="340296"/>
            <a:ext cx="11468100" cy="8216900"/>
          </a:xfrm>
          <a:solidFill>
            <a:srgbClr val="FFFF00"/>
          </a:solidFill>
        </p:spPr>
        <p:txBody>
          <a:bodyPr>
            <a:normAutofit lnSpcReduction="10000"/>
          </a:bodyPr>
          <a:lstStyle/>
          <a:p>
            <a:pPr lvl="0"/>
            <a:r>
              <a:rPr lang="en-GB" b="1" dirty="0"/>
              <a:t>The Battle of Loos - 25 September - 18 October 1915 Sergeant William Ward</a:t>
            </a:r>
            <a:r>
              <a:rPr lang="en-GB" dirty="0"/>
              <a:t> – 9966 2</a:t>
            </a:r>
            <a:r>
              <a:rPr lang="en-GB" baseline="30000" dirty="0"/>
              <a:t>nd</a:t>
            </a:r>
            <a:r>
              <a:rPr lang="en-GB" dirty="0"/>
              <a:t> Battalion Royal Warwickshire Regiment.  He lived at 207 Warren Road, </a:t>
            </a:r>
            <a:r>
              <a:rPr lang="en-GB" dirty="0" err="1"/>
              <a:t>Washwood</a:t>
            </a:r>
            <a:r>
              <a:rPr lang="en-GB" dirty="0"/>
              <a:t> Heath.  He was a motorman for Birmingham Corporation Tramways and was based at the </a:t>
            </a:r>
            <a:r>
              <a:rPr lang="en-GB" b="1" dirty="0" err="1"/>
              <a:t>Washwood</a:t>
            </a:r>
            <a:r>
              <a:rPr lang="en-GB" b="1" dirty="0"/>
              <a:t> Heath Depot</a:t>
            </a:r>
            <a:r>
              <a:rPr lang="en-GB" dirty="0"/>
              <a:t>.  He died on 25</a:t>
            </a:r>
            <a:r>
              <a:rPr lang="en-GB" baseline="30000" dirty="0"/>
              <a:t>th</a:t>
            </a:r>
            <a:r>
              <a:rPr lang="en-GB" dirty="0"/>
              <a:t> September 1915 and left a widow and a son.  He is remembered on the Loos Memorial</a:t>
            </a:r>
            <a:r>
              <a:rPr lang="en-GB" dirty="0" smtClean="0"/>
              <a:t>.</a:t>
            </a:r>
            <a:endParaRPr lang="en-GB" dirty="0"/>
          </a:p>
        </p:txBody>
      </p:sp>
    </p:spTree>
    <p:extLst>
      <p:ext uri="{BB962C8B-B14F-4D97-AF65-F5344CB8AC3E}">
        <p14:creationId xmlns:p14="http://schemas.microsoft.com/office/powerpoint/2010/main" val="2335936026"/>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3478064" y="412304"/>
            <a:ext cx="5472608" cy="8928992"/>
          </a:xfrm>
          <a:prstGeom prst="rect">
            <a:avLst/>
          </a:prstGeom>
          <a:noFill/>
          <a:ln>
            <a:noFill/>
          </a:ln>
        </p:spPr>
      </p:pic>
    </p:spTree>
    <p:extLst>
      <p:ext uri="{BB962C8B-B14F-4D97-AF65-F5344CB8AC3E}">
        <p14:creationId xmlns:p14="http://schemas.microsoft.com/office/powerpoint/2010/main" val="1212004237"/>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3728" y="412304"/>
            <a:ext cx="12025336" cy="8856984"/>
          </a:xfrm>
          <a:solidFill>
            <a:srgbClr val="FFFF00"/>
          </a:solidFill>
        </p:spPr>
        <p:txBody>
          <a:bodyPr>
            <a:normAutofit fontScale="77500" lnSpcReduction="20000"/>
          </a:bodyPr>
          <a:lstStyle/>
          <a:p>
            <a:pPr lvl="0"/>
            <a:r>
              <a:rPr lang="en-GB" b="1" dirty="0"/>
              <a:t>Private </a:t>
            </a:r>
            <a:r>
              <a:rPr lang="en-GB" b="1" dirty="0" err="1"/>
              <a:t>Alwyn</a:t>
            </a:r>
            <a:r>
              <a:rPr lang="en-GB" b="1" dirty="0"/>
              <a:t> Cox</a:t>
            </a:r>
            <a:r>
              <a:rPr lang="en-GB" dirty="0"/>
              <a:t> – 10186 2</a:t>
            </a:r>
            <a:r>
              <a:rPr lang="en-GB" baseline="30000" dirty="0"/>
              <a:t>nd</a:t>
            </a:r>
            <a:r>
              <a:rPr lang="en-GB" dirty="0"/>
              <a:t> Battalion (36</a:t>
            </a:r>
            <a:r>
              <a:rPr lang="en-GB" baseline="30000" dirty="0"/>
              <a:t>th</a:t>
            </a:r>
            <a:r>
              <a:rPr lang="en-GB" dirty="0"/>
              <a:t> Foot) Worcestershire Regiment.  He was the son of Thomas Cox of </a:t>
            </a:r>
            <a:r>
              <a:rPr lang="en-GB" dirty="0" err="1"/>
              <a:t>Highfield</a:t>
            </a:r>
            <a:r>
              <a:rPr lang="en-GB" dirty="0"/>
              <a:t> Cottages, </a:t>
            </a:r>
            <a:r>
              <a:rPr lang="en-GB" dirty="0" err="1"/>
              <a:t>Highfield</a:t>
            </a:r>
            <a:r>
              <a:rPr lang="en-GB" dirty="0"/>
              <a:t> Road, Hall Green Birmingham, farm labourer, by his wife Hannah, daughter of John </a:t>
            </a:r>
            <a:r>
              <a:rPr lang="en-GB" dirty="0" err="1"/>
              <a:t>Mucklow</a:t>
            </a:r>
            <a:r>
              <a:rPr lang="en-GB" dirty="0"/>
              <a:t>.  He was born in Aston </a:t>
            </a:r>
            <a:r>
              <a:rPr lang="en-GB" dirty="0" err="1"/>
              <a:t>Cantlow</a:t>
            </a:r>
            <a:r>
              <a:rPr lang="en-GB" dirty="0"/>
              <a:t> 10</a:t>
            </a:r>
            <a:r>
              <a:rPr lang="en-GB" baseline="30000" dirty="0"/>
              <a:t>th</a:t>
            </a:r>
            <a:r>
              <a:rPr lang="en-GB" dirty="0"/>
              <a:t> June 1888 and educated there.  He enlisted 28</a:t>
            </a:r>
            <a:r>
              <a:rPr lang="en-GB" baseline="30000" dirty="0"/>
              <a:t>th</a:t>
            </a:r>
            <a:r>
              <a:rPr lang="en-GB" dirty="0"/>
              <a:t> November 1906 and served seven years with the Colours and joined the Reserves during which time he was employed as a tram conductor.  He worked at the </a:t>
            </a:r>
            <a:r>
              <a:rPr lang="en-GB" b="1" dirty="0"/>
              <a:t>Highgate Road Depot</a:t>
            </a:r>
            <a:r>
              <a:rPr lang="en-GB" dirty="0"/>
              <a:t>.  He was called up on the outbreak of war on August 4</a:t>
            </a:r>
            <a:r>
              <a:rPr lang="en-GB" baseline="30000" dirty="0"/>
              <a:t>th</a:t>
            </a:r>
            <a:r>
              <a:rPr lang="en-GB" dirty="0"/>
              <a:t> 1914 and went to France on August 28</a:t>
            </a:r>
            <a:r>
              <a:rPr lang="en-GB" baseline="30000" dirty="0"/>
              <a:t>th</a:t>
            </a:r>
            <a:r>
              <a:rPr lang="en-GB" dirty="0"/>
              <a:t> 1914.  He died of wounds in Rouen Hospital on 12</a:t>
            </a:r>
            <a:r>
              <a:rPr lang="en-GB" baseline="30000" dirty="0"/>
              <a:t>th</a:t>
            </a:r>
            <a:r>
              <a:rPr lang="en-GB" dirty="0"/>
              <a:t> October 1915 from wounds received in action at the Battle of Loos.  He is buried in Rouen Cemetery</a:t>
            </a:r>
            <a:r>
              <a:rPr lang="en-GB" dirty="0" smtClean="0"/>
              <a:t>.</a:t>
            </a:r>
            <a:endParaRPr lang="en-GB" dirty="0"/>
          </a:p>
        </p:txBody>
      </p:sp>
    </p:spTree>
    <p:extLst>
      <p:ext uri="{BB962C8B-B14F-4D97-AF65-F5344CB8AC3E}">
        <p14:creationId xmlns:p14="http://schemas.microsoft.com/office/powerpoint/2010/main" val="2485550793"/>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989" t="3922" r="14840" b="17157"/>
          <a:stretch/>
        </p:blipFill>
        <p:spPr bwMode="auto">
          <a:xfrm>
            <a:off x="0" y="700336"/>
            <a:ext cx="12943324" cy="7848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09712" y="340296"/>
            <a:ext cx="7992888" cy="9001000"/>
          </a:xfrm>
          <a:solidFill>
            <a:srgbClr val="FFFF00"/>
          </a:solidFill>
        </p:spPr>
        <p:txBody>
          <a:bodyPr>
            <a:normAutofit fontScale="92500"/>
          </a:bodyPr>
          <a:lstStyle/>
          <a:p>
            <a:pPr lvl="0"/>
            <a:r>
              <a:rPr lang="en-GB" b="1" dirty="0"/>
              <a:t>Rifleman Albert Woodward</a:t>
            </a:r>
            <a:r>
              <a:rPr lang="en-GB" dirty="0"/>
              <a:t> - R/2550 10th Battalion King's Royal Rifle Corps.  He was the husband of Clara Wheatley (formerly Woodward), of 1/122, Latimer Street, Birmingham.  He worked at the </a:t>
            </a:r>
            <a:r>
              <a:rPr lang="en-GB" b="1" dirty="0" err="1"/>
              <a:t>Washwood</a:t>
            </a:r>
            <a:r>
              <a:rPr lang="en-GB" b="1" dirty="0"/>
              <a:t> Heath Depot</a:t>
            </a:r>
            <a:r>
              <a:rPr lang="en-GB" dirty="0"/>
              <a:t>.  He died aged 37 on 13</a:t>
            </a:r>
            <a:r>
              <a:rPr lang="en-GB" baseline="30000" dirty="0"/>
              <a:t>th</a:t>
            </a:r>
            <a:r>
              <a:rPr lang="en-GB" dirty="0"/>
              <a:t> March 1916 and is buried in the Essex Farm Cemetery</a:t>
            </a:r>
            <a:r>
              <a:rPr lang="en-GB" dirty="0" smtClean="0"/>
              <a:t>.</a:t>
            </a:r>
            <a:endParaRPr lang="en-GB" dirty="0"/>
          </a:p>
        </p:txBody>
      </p:sp>
      <p:pic>
        <p:nvPicPr>
          <p:cNvPr id="3" name="Picture 2" descr="photo (1)"/>
          <p:cNvPicPr/>
          <p:nvPr/>
        </p:nvPicPr>
        <p:blipFill>
          <a:blip r:embed="rId2" cstate="print">
            <a:extLst>
              <a:ext uri="{28A0092B-C50C-407E-A947-70E740481C1C}">
                <a14:useLocalDpi xmlns:a14="http://schemas.microsoft.com/office/drawing/2010/main" val="0"/>
              </a:ext>
            </a:extLst>
          </a:blip>
          <a:srcRect l="11076" t="4050" r="18646"/>
          <a:stretch>
            <a:fillRect/>
          </a:stretch>
        </p:blipFill>
        <p:spPr bwMode="auto">
          <a:xfrm>
            <a:off x="8446616" y="196280"/>
            <a:ext cx="4320480" cy="7920880"/>
          </a:xfrm>
          <a:prstGeom prst="rect">
            <a:avLst/>
          </a:prstGeom>
          <a:noFill/>
          <a:ln>
            <a:noFill/>
          </a:ln>
        </p:spPr>
      </p:pic>
    </p:spTree>
    <p:extLst>
      <p:ext uri="{BB962C8B-B14F-4D97-AF65-F5344CB8AC3E}">
        <p14:creationId xmlns:p14="http://schemas.microsoft.com/office/powerpoint/2010/main" val="1836796739"/>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eaponsandwarfare.com/wp-content/uploads/2014/02/ytytjujyyukj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3350"/>
            <a:ext cx="12873418" cy="8703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343679"/>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196280"/>
            <a:ext cx="8158584" cy="9361040"/>
          </a:xfrm>
          <a:solidFill>
            <a:srgbClr val="FFFF00"/>
          </a:solidFill>
        </p:spPr>
        <p:txBody>
          <a:bodyPr>
            <a:normAutofit fontScale="77500" lnSpcReduction="20000"/>
          </a:bodyPr>
          <a:lstStyle/>
          <a:p>
            <a:pPr lvl="0"/>
            <a:r>
              <a:rPr lang="en-GB" b="1" dirty="0"/>
              <a:t>The Mesopotamia Campaign Private Harry </a:t>
            </a:r>
            <a:r>
              <a:rPr lang="en-GB" b="1" dirty="0" err="1"/>
              <a:t>Bunce</a:t>
            </a:r>
            <a:r>
              <a:rPr lang="en-GB" dirty="0"/>
              <a:t> – 8848 ‘A’ Company 9</a:t>
            </a:r>
            <a:r>
              <a:rPr lang="en-GB" baseline="30000" dirty="0"/>
              <a:t>th</a:t>
            </a:r>
            <a:r>
              <a:rPr lang="en-GB" dirty="0"/>
              <a:t> Battalion Royal Warwickshire Regiment.  He was the son of Thomas and Annie </a:t>
            </a:r>
            <a:r>
              <a:rPr lang="en-GB" dirty="0" err="1"/>
              <a:t>Bunce</a:t>
            </a:r>
            <a:r>
              <a:rPr lang="en-GB" dirty="0"/>
              <a:t>, of 87, </a:t>
            </a:r>
            <a:r>
              <a:rPr lang="en-GB" dirty="0" err="1"/>
              <a:t>Coldbath</a:t>
            </a:r>
            <a:r>
              <a:rPr lang="en-GB" dirty="0"/>
              <a:t> Road, </a:t>
            </a:r>
            <a:r>
              <a:rPr lang="en-GB" dirty="0" err="1"/>
              <a:t>Billesley</a:t>
            </a:r>
            <a:r>
              <a:rPr lang="en-GB" dirty="0"/>
              <a:t> and the husband of Rose Helena </a:t>
            </a:r>
            <a:r>
              <a:rPr lang="en-GB" dirty="0" err="1"/>
              <a:t>Bunce</a:t>
            </a:r>
            <a:r>
              <a:rPr lang="en-GB" dirty="0"/>
              <a:t>, of 80, </a:t>
            </a:r>
            <a:r>
              <a:rPr lang="en-GB" dirty="0" err="1"/>
              <a:t>Coldbath</a:t>
            </a:r>
            <a:r>
              <a:rPr lang="en-GB" dirty="0"/>
              <a:t> Road, </a:t>
            </a:r>
            <a:r>
              <a:rPr lang="en-GB" dirty="0" err="1"/>
              <a:t>Billesley</a:t>
            </a:r>
            <a:r>
              <a:rPr lang="en-GB" dirty="0"/>
              <a:t>, Kings Heath, Birmingham.  They had three children. He worked at the </a:t>
            </a:r>
            <a:r>
              <a:rPr lang="en-GB" b="1" dirty="0"/>
              <a:t>Permanent Way Department</a:t>
            </a:r>
            <a:r>
              <a:rPr lang="en-GB" dirty="0"/>
              <a:t>.  He enlisted in October 1914.  He died in Mesopotamia on 28</a:t>
            </a:r>
            <a:r>
              <a:rPr lang="en-GB" baseline="30000" dirty="0"/>
              <a:t>th</a:t>
            </a:r>
            <a:r>
              <a:rPr lang="en-GB" dirty="0"/>
              <a:t> June 1916 aged 24 and is buried in the Amara War Cemetery</a:t>
            </a:r>
            <a:r>
              <a:rPr lang="en-GB" dirty="0" smtClean="0"/>
              <a:t>.</a:t>
            </a:r>
            <a:endParaRPr lang="en-GB" dirty="0"/>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8446616" y="133756"/>
            <a:ext cx="4176464" cy="6336704"/>
          </a:xfrm>
          <a:prstGeom prst="rect">
            <a:avLst/>
          </a:prstGeom>
          <a:noFill/>
          <a:ln>
            <a:noFill/>
          </a:ln>
        </p:spPr>
      </p:pic>
    </p:spTree>
    <p:extLst>
      <p:ext uri="{BB962C8B-B14F-4D97-AF65-F5344CB8AC3E}">
        <p14:creationId xmlns:p14="http://schemas.microsoft.com/office/powerpoint/2010/main" val="556459146"/>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7704" y="196280"/>
            <a:ext cx="7056784" cy="8710077"/>
          </a:xfrm>
          <a:prstGeom prst="rect">
            <a:avLst/>
          </a:prstGeom>
          <a:solidFill>
            <a:srgbClr val="FFFF00"/>
          </a:solidFill>
        </p:spPr>
        <p:txBody>
          <a:bodyPr wrap="square">
            <a:spAutoFit/>
          </a:bodyPr>
          <a:lstStyle/>
          <a:p>
            <a:pPr lvl="0" algn="l"/>
            <a:r>
              <a:rPr lang="en-GB" sz="4000" b="1" dirty="0"/>
              <a:t>The Battle of the Somme - </a:t>
            </a:r>
            <a:r>
              <a:rPr lang="en-GB" sz="4000" dirty="0"/>
              <a:t>1</a:t>
            </a:r>
            <a:r>
              <a:rPr lang="en-GB" sz="4000" baseline="30000" dirty="0"/>
              <a:t>st</a:t>
            </a:r>
            <a:r>
              <a:rPr lang="en-GB" sz="4000" dirty="0"/>
              <a:t> July – 18</a:t>
            </a:r>
            <a:r>
              <a:rPr lang="en-GB" sz="4000" baseline="30000" dirty="0"/>
              <a:t>th</a:t>
            </a:r>
            <a:r>
              <a:rPr lang="en-GB" sz="4000" dirty="0"/>
              <a:t> November 1916</a:t>
            </a:r>
            <a:r>
              <a:rPr lang="en-GB" sz="4000" b="1" dirty="0"/>
              <a:t> Private Sidney Graham Arnold</a:t>
            </a:r>
            <a:r>
              <a:rPr lang="en-GB" sz="4000" dirty="0"/>
              <a:t> – 305435 1</a:t>
            </a:r>
            <a:r>
              <a:rPr lang="en-GB" sz="4000" baseline="30000" dirty="0"/>
              <a:t>st</a:t>
            </a:r>
            <a:r>
              <a:rPr lang="en-GB" sz="4000" dirty="0"/>
              <a:t>/8</a:t>
            </a:r>
            <a:r>
              <a:rPr lang="en-GB" sz="4000" baseline="30000" dirty="0"/>
              <a:t>th</a:t>
            </a:r>
            <a:r>
              <a:rPr lang="en-GB" sz="4000" dirty="0"/>
              <a:t> Battalion Royal Warwickshire Regiment.  He was the husband </a:t>
            </a:r>
            <a:r>
              <a:rPr lang="en-GB" sz="4000" dirty="0" err="1"/>
              <a:t>Lilian</a:t>
            </a:r>
            <a:r>
              <a:rPr lang="en-GB" sz="4000" dirty="0"/>
              <a:t> Florence Arnold, of 2, Chesterton Road, Sparkbrook, Birmingham.  He worked at the </a:t>
            </a:r>
            <a:r>
              <a:rPr lang="en-GB" sz="4000" b="1" dirty="0"/>
              <a:t>Highgate Road Depot</a:t>
            </a:r>
            <a:r>
              <a:rPr lang="en-GB" sz="4000" dirty="0"/>
              <a:t>.  He died on 1</a:t>
            </a:r>
            <a:r>
              <a:rPr lang="en-GB" sz="4000" baseline="30000" dirty="0"/>
              <a:t>st</a:t>
            </a:r>
            <a:r>
              <a:rPr lang="en-GB" sz="4000" dirty="0"/>
              <a:t> July 1916 aged 26 and is buried in the </a:t>
            </a:r>
            <a:r>
              <a:rPr lang="en-GB" sz="4000" dirty="0" err="1"/>
              <a:t>Serre</a:t>
            </a:r>
            <a:r>
              <a:rPr lang="en-GB" sz="4000" dirty="0"/>
              <a:t> Road Cemetery Number 1</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7654528" y="196280"/>
            <a:ext cx="5350272" cy="9073008"/>
          </a:xfrm>
          <a:prstGeom prst="rect">
            <a:avLst/>
          </a:prstGeom>
          <a:noFill/>
          <a:ln>
            <a:noFill/>
          </a:ln>
        </p:spPr>
      </p:pic>
    </p:spTree>
    <p:extLst>
      <p:ext uri="{BB962C8B-B14F-4D97-AF65-F5344CB8AC3E}">
        <p14:creationId xmlns:p14="http://schemas.microsoft.com/office/powerpoint/2010/main" val="3025143359"/>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37704" y="196280"/>
            <a:ext cx="12529392" cy="9289032"/>
          </a:xfrm>
          <a:solidFill>
            <a:srgbClr val="FFFF00"/>
          </a:solidFill>
        </p:spPr>
        <p:txBody>
          <a:bodyPr>
            <a:normAutofit fontScale="62500" lnSpcReduction="20000"/>
          </a:bodyPr>
          <a:lstStyle/>
          <a:p>
            <a:pPr lvl="0"/>
            <a:r>
              <a:rPr lang="en-GB" b="1" dirty="0"/>
              <a:t>Private Frederick Austin</a:t>
            </a:r>
            <a:r>
              <a:rPr lang="en-GB" dirty="0"/>
              <a:t> – 4264 1st/8th Battalion Royal Warwickshire Regiment.  He worked at the </a:t>
            </a:r>
            <a:r>
              <a:rPr lang="en-GB" b="1" dirty="0"/>
              <a:t>Arthur Street Depot</a:t>
            </a:r>
            <a:r>
              <a:rPr lang="en-GB" dirty="0"/>
              <a:t>.  He died on 1</a:t>
            </a:r>
            <a:r>
              <a:rPr lang="en-GB" baseline="30000" dirty="0"/>
              <a:t>st</a:t>
            </a:r>
            <a:r>
              <a:rPr lang="en-GB" dirty="0"/>
              <a:t> July 1916 and is buried in the Euston Road Cemetery, </a:t>
            </a:r>
            <a:r>
              <a:rPr lang="en-GB" dirty="0" err="1"/>
              <a:t>Colincamps</a:t>
            </a:r>
            <a:r>
              <a:rPr lang="en-GB" b="1" dirty="0"/>
              <a:t> </a:t>
            </a:r>
            <a:endParaRPr lang="en-GB" dirty="0"/>
          </a:p>
          <a:p>
            <a:pPr lvl="0"/>
            <a:r>
              <a:rPr lang="en-GB" b="1" dirty="0"/>
              <a:t>Sergeant George Howard Broadway</a:t>
            </a:r>
            <a:r>
              <a:rPr lang="en-GB" dirty="0"/>
              <a:t> – 305168 1</a:t>
            </a:r>
            <a:r>
              <a:rPr lang="en-GB" baseline="30000" dirty="0"/>
              <a:t>st</a:t>
            </a:r>
            <a:r>
              <a:rPr lang="en-GB" dirty="0"/>
              <a:t>/8</a:t>
            </a:r>
            <a:r>
              <a:rPr lang="en-GB" baseline="30000" dirty="0"/>
              <a:t>th</a:t>
            </a:r>
            <a:r>
              <a:rPr lang="en-GB" dirty="0"/>
              <a:t> Battalion Royal Warwickshire Regiment.  He was the son of George Henry and Elizabeth Broadway and husband of Mabel Emma Griffiths (formerly Broadway), of 1, Crescent Avenue, Quick Road, </a:t>
            </a:r>
            <a:r>
              <a:rPr lang="en-GB" dirty="0" err="1"/>
              <a:t>Handsworth</a:t>
            </a:r>
            <a:r>
              <a:rPr lang="en-GB" dirty="0"/>
              <a:t>, Birmingham.  He worked at the </a:t>
            </a:r>
            <a:r>
              <a:rPr lang="en-GB" b="1" dirty="0"/>
              <a:t>Miller Street Depot</a:t>
            </a:r>
            <a:r>
              <a:rPr lang="en-GB" dirty="0"/>
              <a:t>.  He died on 1</a:t>
            </a:r>
            <a:r>
              <a:rPr lang="en-GB" baseline="30000" dirty="0"/>
              <a:t>st</a:t>
            </a:r>
            <a:r>
              <a:rPr lang="en-GB" dirty="0"/>
              <a:t> July 1916 aged 26 and is remembered on the </a:t>
            </a:r>
            <a:r>
              <a:rPr lang="en-GB" dirty="0" err="1"/>
              <a:t>Thiepval</a:t>
            </a:r>
            <a:r>
              <a:rPr lang="en-GB" dirty="0"/>
              <a:t> Memorial.</a:t>
            </a:r>
          </a:p>
          <a:p>
            <a:pPr lvl="0"/>
            <a:r>
              <a:rPr lang="en-GB" b="1" dirty="0"/>
              <a:t>Private Percival Arthur Davis</a:t>
            </a:r>
            <a:r>
              <a:rPr lang="en-GB" dirty="0"/>
              <a:t> – 2468 1</a:t>
            </a:r>
            <a:r>
              <a:rPr lang="en-GB" baseline="30000" dirty="0"/>
              <a:t>st</a:t>
            </a:r>
            <a:r>
              <a:rPr lang="en-GB" dirty="0"/>
              <a:t>/8</a:t>
            </a:r>
            <a:r>
              <a:rPr lang="en-GB" baseline="30000" dirty="0"/>
              <a:t>th</a:t>
            </a:r>
            <a:r>
              <a:rPr lang="en-GB" dirty="0"/>
              <a:t> Battalion Royal Warwickshire Regiment.   He was the youngest son of Sarah Jane Davies, and the late James Davies of 10 Newhall Street.  He was a conductor on Birmingham Corporation trams based at </a:t>
            </a:r>
            <a:r>
              <a:rPr lang="en-GB" b="1" dirty="0"/>
              <a:t>Miller Street and Perry Barr Depots</a:t>
            </a:r>
            <a:r>
              <a:rPr lang="en-GB" dirty="0"/>
              <a:t>.  He died aged 22 on the 1</a:t>
            </a:r>
            <a:r>
              <a:rPr lang="en-GB" baseline="30000" dirty="0"/>
              <a:t>st</a:t>
            </a:r>
            <a:r>
              <a:rPr lang="en-GB" dirty="0"/>
              <a:t> July 1916 and is remembered on the </a:t>
            </a:r>
            <a:r>
              <a:rPr lang="en-GB" dirty="0" err="1"/>
              <a:t>Thiepval</a:t>
            </a:r>
            <a:r>
              <a:rPr lang="en-GB" dirty="0"/>
              <a:t> Memorial</a:t>
            </a:r>
            <a:r>
              <a:rPr lang="en-GB" dirty="0" smtClean="0"/>
              <a:t>.</a:t>
            </a:r>
            <a:endParaRPr lang="en-GB" dirty="0"/>
          </a:p>
        </p:txBody>
      </p:sp>
    </p:spTree>
    <p:extLst>
      <p:ext uri="{BB962C8B-B14F-4D97-AF65-F5344CB8AC3E}">
        <p14:creationId xmlns:p14="http://schemas.microsoft.com/office/powerpoint/2010/main" val="1388029686"/>
      </p:ext>
    </p:extLst>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0"/>
            <a:ext cx="12767096" cy="9557320"/>
          </a:xfrm>
          <a:solidFill>
            <a:srgbClr val="FFFF00"/>
          </a:solidFill>
        </p:spPr>
        <p:txBody>
          <a:bodyPr>
            <a:normAutofit fontScale="70000" lnSpcReduction="20000"/>
          </a:bodyPr>
          <a:lstStyle/>
          <a:p>
            <a:pPr lvl="0"/>
            <a:r>
              <a:rPr lang="en-GB" b="1" dirty="0"/>
              <a:t>Private Robert Percy Davis</a:t>
            </a:r>
            <a:r>
              <a:rPr lang="en-GB" dirty="0"/>
              <a:t> – 305434 1</a:t>
            </a:r>
            <a:r>
              <a:rPr lang="en-GB" baseline="30000" dirty="0"/>
              <a:t>st</a:t>
            </a:r>
            <a:r>
              <a:rPr lang="en-GB" dirty="0"/>
              <a:t>/8</a:t>
            </a:r>
            <a:r>
              <a:rPr lang="en-GB" baseline="30000" dirty="0"/>
              <a:t>th</a:t>
            </a:r>
            <a:r>
              <a:rPr lang="en-GB" dirty="0"/>
              <a:t> Royal Warwickshire Regiment.  He worked at the </a:t>
            </a:r>
            <a:r>
              <a:rPr lang="en-GB" b="1" dirty="0"/>
              <a:t>Moseley Road Depot</a:t>
            </a:r>
            <a:r>
              <a:rPr lang="en-GB" dirty="0"/>
              <a:t>.  He died on 1</a:t>
            </a:r>
            <a:r>
              <a:rPr lang="en-GB" baseline="30000" dirty="0"/>
              <a:t>st</a:t>
            </a:r>
            <a:r>
              <a:rPr lang="en-GB" dirty="0"/>
              <a:t> July 1916 and is remembered on the </a:t>
            </a:r>
            <a:r>
              <a:rPr lang="en-GB" dirty="0" err="1"/>
              <a:t>Thiepval</a:t>
            </a:r>
            <a:r>
              <a:rPr lang="en-GB" dirty="0"/>
              <a:t> Memorial.</a:t>
            </a:r>
          </a:p>
          <a:p>
            <a:pPr lvl="0"/>
            <a:r>
              <a:rPr lang="en-GB" b="1" dirty="0"/>
              <a:t>Private Alfred Walter </a:t>
            </a:r>
            <a:r>
              <a:rPr lang="en-GB" b="1" dirty="0" err="1"/>
              <a:t>Gray</a:t>
            </a:r>
            <a:r>
              <a:rPr lang="en-GB" dirty="0"/>
              <a:t> – 305538 1st/8th Royal Warwickshire Regiment (2908).  He was the son of Walter </a:t>
            </a:r>
            <a:r>
              <a:rPr lang="en-GB" dirty="0" err="1"/>
              <a:t>Gray</a:t>
            </a:r>
            <a:r>
              <a:rPr lang="en-GB" dirty="0"/>
              <a:t>, of 177, Aston Lane, </a:t>
            </a:r>
            <a:r>
              <a:rPr lang="en-GB" dirty="0" err="1"/>
              <a:t>Handsworth</a:t>
            </a:r>
            <a:r>
              <a:rPr lang="en-GB" dirty="0"/>
              <a:t> and husband of Ethel </a:t>
            </a:r>
            <a:r>
              <a:rPr lang="en-GB" dirty="0" err="1"/>
              <a:t>Gray</a:t>
            </a:r>
            <a:r>
              <a:rPr lang="en-GB" dirty="0"/>
              <a:t>, of 1, London Road, </a:t>
            </a:r>
            <a:r>
              <a:rPr lang="en-GB" dirty="0" err="1"/>
              <a:t>Handsworth</a:t>
            </a:r>
            <a:r>
              <a:rPr lang="en-GB" dirty="0"/>
              <a:t>, Birmingham.  He worked at the </a:t>
            </a:r>
            <a:r>
              <a:rPr lang="en-GB" b="1" dirty="0"/>
              <a:t>Miller Street Depot</a:t>
            </a:r>
            <a:r>
              <a:rPr lang="en-GB" dirty="0"/>
              <a:t>.  He died on 1</a:t>
            </a:r>
            <a:r>
              <a:rPr lang="en-GB" baseline="30000" dirty="0"/>
              <a:t>st</a:t>
            </a:r>
            <a:r>
              <a:rPr lang="en-GB" dirty="0"/>
              <a:t> July 1916 aged 27and is remembered on the </a:t>
            </a:r>
            <a:r>
              <a:rPr lang="en-GB" dirty="0" err="1"/>
              <a:t>Thiepval</a:t>
            </a:r>
            <a:r>
              <a:rPr lang="en-GB" dirty="0"/>
              <a:t> Memorial. </a:t>
            </a:r>
          </a:p>
          <a:p>
            <a:pPr lvl="0"/>
            <a:r>
              <a:rPr lang="en-GB" b="1" dirty="0"/>
              <a:t>Private Arthur William </a:t>
            </a:r>
            <a:r>
              <a:rPr lang="en-GB" b="1" dirty="0" err="1"/>
              <a:t>Knighton</a:t>
            </a:r>
            <a:r>
              <a:rPr lang="en-GB" dirty="0"/>
              <a:t> – 2664 1st/8</a:t>
            </a:r>
            <a:r>
              <a:rPr lang="en-GB" baseline="30000" dirty="0"/>
              <a:t>th</a:t>
            </a:r>
            <a:r>
              <a:rPr lang="en-GB" dirty="0"/>
              <a:t> Royal Warwickshire Regiment who died on 1</a:t>
            </a:r>
            <a:r>
              <a:rPr lang="en-GB" baseline="30000" dirty="0"/>
              <a:t>st</a:t>
            </a:r>
            <a:r>
              <a:rPr lang="en-GB" dirty="0"/>
              <a:t> July 1916 aged 25.  He was the son of A. W. and Elizabeth </a:t>
            </a:r>
            <a:r>
              <a:rPr lang="en-GB" dirty="0" err="1"/>
              <a:t>Knighton</a:t>
            </a:r>
            <a:r>
              <a:rPr lang="en-GB" dirty="0"/>
              <a:t>, of 186, </a:t>
            </a:r>
            <a:r>
              <a:rPr lang="en-GB" dirty="0" err="1"/>
              <a:t>Pitsford</a:t>
            </a:r>
            <a:r>
              <a:rPr lang="en-GB" dirty="0"/>
              <a:t> Street, Hockley, Birmingham and husband of Edith Lee (formerly </a:t>
            </a:r>
            <a:r>
              <a:rPr lang="en-GB" dirty="0" err="1"/>
              <a:t>Knighton</a:t>
            </a:r>
            <a:r>
              <a:rPr lang="en-GB" dirty="0"/>
              <a:t>), of 238, Windsor Street, </a:t>
            </a:r>
            <a:r>
              <a:rPr lang="en-GB" dirty="0" err="1"/>
              <a:t>Ashted</a:t>
            </a:r>
            <a:r>
              <a:rPr lang="en-GB" dirty="0"/>
              <a:t>, Birmingham.  He worked at the </a:t>
            </a:r>
            <a:r>
              <a:rPr lang="en-GB" b="1" dirty="0"/>
              <a:t>Miller Street Depot</a:t>
            </a:r>
            <a:r>
              <a:rPr lang="en-GB" dirty="0"/>
              <a:t>.  He is remembered on the </a:t>
            </a:r>
            <a:r>
              <a:rPr lang="en-GB" dirty="0" err="1"/>
              <a:t>Thiepval</a:t>
            </a:r>
            <a:r>
              <a:rPr lang="en-GB" dirty="0"/>
              <a:t> Memorial</a:t>
            </a:r>
            <a:r>
              <a:rPr lang="en-GB" dirty="0" smtClean="0"/>
              <a:t>.</a:t>
            </a:r>
            <a:endParaRPr lang="en-GB" dirty="0"/>
          </a:p>
        </p:txBody>
      </p:sp>
    </p:spTree>
    <p:extLst>
      <p:ext uri="{BB962C8B-B14F-4D97-AF65-F5344CB8AC3E}">
        <p14:creationId xmlns:p14="http://schemas.microsoft.com/office/powerpoint/2010/main" val="2479668600"/>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37704" y="196280"/>
            <a:ext cx="11992396" cy="8782620"/>
          </a:xfrm>
          <a:solidFill>
            <a:srgbClr val="FFFF00"/>
          </a:solidFill>
        </p:spPr>
        <p:txBody>
          <a:bodyPr>
            <a:normAutofit fontScale="92500" lnSpcReduction="10000"/>
          </a:bodyPr>
          <a:lstStyle/>
          <a:p>
            <a:pPr lvl="0"/>
            <a:r>
              <a:rPr lang="en-GB" b="1" dirty="0"/>
              <a:t>Private Charles Mann</a:t>
            </a:r>
            <a:r>
              <a:rPr lang="en-GB" dirty="0"/>
              <a:t> – 305833 11</a:t>
            </a:r>
            <a:r>
              <a:rPr lang="en-GB" baseline="30000" dirty="0"/>
              <a:t>th</a:t>
            </a:r>
            <a:r>
              <a:rPr lang="en-GB" dirty="0"/>
              <a:t> Platoon, ‘C’ Company  1</a:t>
            </a:r>
            <a:r>
              <a:rPr lang="en-GB" baseline="30000" dirty="0"/>
              <a:t>st</a:t>
            </a:r>
            <a:r>
              <a:rPr lang="en-GB" dirty="0"/>
              <a:t>/8</a:t>
            </a:r>
            <a:r>
              <a:rPr lang="en-GB" baseline="30000" dirty="0"/>
              <a:t>th</a:t>
            </a:r>
            <a:r>
              <a:rPr lang="en-GB" dirty="0"/>
              <a:t> Battalion Royal Warwickshire Regiment (3210).  He was the son of Harry and Maria Mann.  He lived at 263 </a:t>
            </a:r>
            <a:r>
              <a:rPr lang="en-GB" dirty="0" err="1"/>
              <a:t>Balsall</a:t>
            </a:r>
            <a:r>
              <a:rPr lang="en-GB" dirty="0"/>
              <a:t> Heath Road, Birmingham.   Before enlistment he was a conductor for Birmingham Corporation trams and was well-known on the Moseley Road route being station at the Moseley depot.  The first picture shows him in his conductor’s outfit.  He died on 1</a:t>
            </a:r>
            <a:r>
              <a:rPr lang="en-GB" baseline="30000" dirty="0"/>
              <a:t>st</a:t>
            </a:r>
            <a:r>
              <a:rPr lang="en-GB" dirty="0"/>
              <a:t> July 1916 aged 24 and is buried in the </a:t>
            </a:r>
            <a:r>
              <a:rPr lang="en-GB" dirty="0" err="1"/>
              <a:t>Serre</a:t>
            </a:r>
            <a:r>
              <a:rPr lang="en-GB" dirty="0"/>
              <a:t> Road Cemetery</a:t>
            </a:r>
            <a:r>
              <a:rPr lang="en-GB" dirty="0" smtClean="0"/>
              <a:t>.</a:t>
            </a:r>
            <a:endParaRPr lang="en-GB" dirty="0"/>
          </a:p>
        </p:txBody>
      </p:sp>
    </p:spTree>
    <p:extLst>
      <p:ext uri="{BB962C8B-B14F-4D97-AF65-F5344CB8AC3E}">
        <p14:creationId xmlns:p14="http://schemas.microsoft.com/office/powerpoint/2010/main" val="2643727981"/>
      </p:ext>
    </p:extLst>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885776" y="196280"/>
            <a:ext cx="9505056" cy="8928992"/>
          </a:xfrm>
          <a:prstGeom prst="rect">
            <a:avLst/>
          </a:prstGeom>
          <a:noFill/>
          <a:ln>
            <a:noFill/>
          </a:ln>
        </p:spPr>
      </p:pic>
    </p:spTree>
    <p:extLst>
      <p:ext uri="{BB962C8B-B14F-4D97-AF65-F5344CB8AC3E}">
        <p14:creationId xmlns:p14="http://schemas.microsoft.com/office/powerpoint/2010/main" val="1596092424"/>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65696" y="196280"/>
            <a:ext cx="12601400" cy="9361040"/>
          </a:xfrm>
          <a:solidFill>
            <a:srgbClr val="FFFF00"/>
          </a:solidFill>
        </p:spPr>
        <p:txBody>
          <a:bodyPr>
            <a:normAutofit fontScale="70000" lnSpcReduction="20000"/>
          </a:bodyPr>
          <a:lstStyle/>
          <a:p>
            <a:pPr lvl="0"/>
            <a:r>
              <a:rPr lang="en-GB" b="1" dirty="0"/>
              <a:t>Private Arthur </a:t>
            </a:r>
            <a:r>
              <a:rPr lang="en-GB" b="1" dirty="0" err="1"/>
              <a:t>Maskell</a:t>
            </a:r>
            <a:r>
              <a:rPr lang="en-GB" dirty="0"/>
              <a:t> – 305554 1st/8th Battalion Royal Warwickshire Regiment (2943). He died on 1</a:t>
            </a:r>
            <a:r>
              <a:rPr lang="en-GB" baseline="30000" dirty="0"/>
              <a:t>st</a:t>
            </a:r>
            <a:r>
              <a:rPr lang="en-GB" dirty="0"/>
              <a:t> July 1916 aged 34.  He was the husband of Charlotte Prudence </a:t>
            </a:r>
            <a:r>
              <a:rPr lang="en-GB" dirty="0" err="1"/>
              <a:t>Maskell</a:t>
            </a:r>
            <a:r>
              <a:rPr lang="en-GB" dirty="0"/>
              <a:t>, of 75, Wellhead Lane, Perry Barr, Birmingham.  He worked at the </a:t>
            </a:r>
            <a:r>
              <a:rPr lang="en-GB" b="1" dirty="0"/>
              <a:t>Miller Street Depot</a:t>
            </a:r>
            <a:r>
              <a:rPr lang="en-GB" dirty="0"/>
              <a:t>.  He is remembered on the </a:t>
            </a:r>
            <a:r>
              <a:rPr lang="en-GB" dirty="0" err="1"/>
              <a:t>Thiepval</a:t>
            </a:r>
            <a:r>
              <a:rPr lang="en-GB" dirty="0"/>
              <a:t> Memorial</a:t>
            </a:r>
          </a:p>
          <a:p>
            <a:pPr lvl="0"/>
            <a:r>
              <a:rPr lang="en-GB" b="1" dirty="0"/>
              <a:t>Private Harry </a:t>
            </a:r>
            <a:r>
              <a:rPr lang="en-GB" b="1" dirty="0" err="1"/>
              <a:t>Mavity</a:t>
            </a:r>
            <a:r>
              <a:rPr lang="en-GB" b="1" dirty="0"/>
              <a:t> – </a:t>
            </a:r>
            <a:r>
              <a:rPr lang="en-GB" dirty="0"/>
              <a:t>3382 1</a:t>
            </a:r>
            <a:r>
              <a:rPr lang="en-GB" baseline="30000" dirty="0"/>
              <a:t>st</a:t>
            </a:r>
            <a:r>
              <a:rPr lang="en-GB" dirty="0"/>
              <a:t>/8</a:t>
            </a:r>
            <a:r>
              <a:rPr lang="en-GB" baseline="30000" dirty="0"/>
              <a:t>th</a:t>
            </a:r>
            <a:r>
              <a:rPr lang="en-GB" dirty="0"/>
              <a:t> Battalion Royal Warwickshire Regiment.  He lived at 59 Cheapside, Birmingham.  Before enlisting he worked Birmingham </a:t>
            </a:r>
            <a:r>
              <a:rPr lang="en-GB" dirty="0" err="1"/>
              <a:t>Coporation</a:t>
            </a:r>
            <a:r>
              <a:rPr lang="en-GB" dirty="0"/>
              <a:t> Tramway Company</a:t>
            </a:r>
            <a:r>
              <a:rPr lang="en-GB" b="1" dirty="0"/>
              <a:t>, Arthur Street Depot</a:t>
            </a:r>
            <a:r>
              <a:rPr lang="en-GB" dirty="0"/>
              <a:t>, Small Heath.  He died on 1</a:t>
            </a:r>
            <a:r>
              <a:rPr lang="en-GB" baseline="30000" dirty="0"/>
              <a:t>st</a:t>
            </a:r>
            <a:r>
              <a:rPr lang="en-GB" dirty="0"/>
              <a:t> July 1916 leaving a widow and one child and is remembered on the </a:t>
            </a:r>
            <a:r>
              <a:rPr lang="en-GB" dirty="0" err="1"/>
              <a:t>Thiepval</a:t>
            </a:r>
            <a:r>
              <a:rPr lang="en-GB" dirty="0"/>
              <a:t> </a:t>
            </a:r>
            <a:r>
              <a:rPr lang="en-GB" dirty="0" smtClean="0"/>
              <a:t>Memorial</a:t>
            </a:r>
          </a:p>
          <a:p>
            <a:r>
              <a:rPr lang="en-GB" b="1" dirty="0"/>
              <a:t>Private Harold Edward </a:t>
            </a:r>
            <a:r>
              <a:rPr lang="en-GB" b="1" dirty="0" err="1"/>
              <a:t>Phibbs</a:t>
            </a:r>
            <a:r>
              <a:rPr lang="en-GB" dirty="0"/>
              <a:t> – 305737 1</a:t>
            </a:r>
            <a:r>
              <a:rPr lang="en-GB" baseline="30000" dirty="0"/>
              <a:t>st</a:t>
            </a:r>
            <a:r>
              <a:rPr lang="en-GB" dirty="0"/>
              <a:t>/8</a:t>
            </a:r>
            <a:r>
              <a:rPr lang="en-GB" baseline="30000" dirty="0"/>
              <a:t>th</a:t>
            </a:r>
            <a:r>
              <a:rPr lang="en-GB" dirty="0"/>
              <a:t> Battalion Royal Warwickshire Regiment.  He was the son of Edward and the late Eliza </a:t>
            </a:r>
            <a:r>
              <a:rPr lang="en-GB" dirty="0" err="1"/>
              <a:t>Phibbs</a:t>
            </a:r>
            <a:r>
              <a:rPr lang="en-GB" dirty="0"/>
              <a:t> of 80 Abbotsford Road, Sparkbrook.  He worked at the </a:t>
            </a:r>
            <a:r>
              <a:rPr lang="en-GB" b="1" dirty="0"/>
              <a:t>Highgate Road Depot</a:t>
            </a:r>
            <a:r>
              <a:rPr lang="en-GB" dirty="0"/>
              <a:t>.  He died on 01/07/1916 aged 23 and is remembered on the </a:t>
            </a:r>
            <a:r>
              <a:rPr lang="en-GB" dirty="0" err="1"/>
              <a:t>Theipval</a:t>
            </a:r>
            <a:r>
              <a:rPr lang="en-GB" dirty="0"/>
              <a:t> </a:t>
            </a:r>
            <a:r>
              <a:rPr lang="en-GB" dirty="0" smtClean="0"/>
              <a:t>Memorial</a:t>
            </a:r>
            <a:endParaRPr lang="en-GB" dirty="0"/>
          </a:p>
        </p:txBody>
      </p:sp>
    </p:spTree>
    <p:extLst>
      <p:ext uri="{BB962C8B-B14F-4D97-AF65-F5344CB8AC3E}">
        <p14:creationId xmlns:p14="http://schemas.microsoft.com/office/powerpoint/2010/main" val="1337657422"/>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65696" y="196280"/>
            <a:ext cx="8280920" cy="9557320"/>
          </a:xfrm>
          <a:solidFill>
            <a:srgbClr val="FFFF00"/>
          </a:solidFill>
        </p:spPr>
        <p:txBody>
          <a:bodyPr>
            <a:normAutofit lnSpcReduction="10000"/>
          </a:bodyPr>
          <a:lstStyle/>
          <a:p>
            <a:pPr lvl="0"/>
            <a:r>
              <a:rPr lang="en-GB" sz="3600" b="1" dirty="0"/>
              <a:t>Corporal Arthur A. Plant</a:t>
            </a:r>
            <a:r>
              <a:rPr lang="en-GB" sz="3600" dirty="0"/>
              <a:t> – 2713   1st/8</a:t>
            </a:r>
            <a:r>
              <a:rPr lang="en-GB" sz="3600" baseline="30000" dirty="0"/>
              <a:t>th</a:t>
            </a:r>
            <a:r>
              <a:rPr lang="en-GB" sz="3600" dirty="0"/>
              <a:t> Battalion Royal Warwickshire Regiment.  He was the eldest son of Smith Plant, of 1, </a:t>
            </a:r>
            <a:r>
              <a:rPr lang="en-GB" sz="3600" dirty="0" err="1"/>
              <a:t>Coldbath</a:t>
            </a:r>
            <a:r>
              <a:rPr lang="en-GB" sz="3600" dirty="0"/>
              <a:t> Road, </a:t>
            </a:r>
            <a:r>
              <a:rPr lang="en-GB" sz="3600" dirty="0" err="1"/>
              <a:t>Billesley</a:t>
            </a:r>
            <a:r>
              <a:rPr lang="en-GB" sz="3600" dirty="0"/>
              <a:t>, Birmingham, and the late Sarah Ann Plant.  He was a conductor on the </a:t>
            </a:r>
            <a:r>
              <a:rPr lang="en-GB" sz="3600" dirty="0" err="1"/>
              <a:t>Stoney</a:t>
            </a:r>
            <a:r>
              <a:rPr lang="en-GB" sz="3600" dirty="0"/>
              <a:t> Lane tram route and worked at the </a:t>
            </a:r>
            <a:r>
              <a:rPr lang="en-GB" sz="3600" b="1" dirty="0"/>
              <a:t>Highgate Road Depot</a:t>
            </a:r>
            <a:r>
              <a:rPr lang="en-GB" sz="3600" dirty="0"/>
              <a:t>.  His elder brother Sergeant Smith Plant was wounded on the same day.  His two brothers, Sergeant Will Plant and Rifleman George Plant, were in the King’s Royal Rifles. He died on the 1</a:t>
            </a:r>
            <a:r>
              <a:rPr lang="en-GB" sz="3600" baseline="30000" dirty="0"/>
              <a:t>st</a:t>
            </a:r>
            <a:r>
              <a:rPr lang="en-GB" sz="3600" dirty="0"/>
              <a:t> July 1916 and is remembered on the </a:t>
            </a:r>
            <a:r>
              <a:rPr lang="en-GB" sz="3600" dirty="0" err="1"/>
              <a:t>Thiepval</a:t>
            </a:r>
            <a:r>
              <a:rPr lang="en-GB" sz="3600" dirty="0"/>
              <a:t> Memorial. </a:t>
            </a:r>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8518624" y="484312"/>
            <a:ext cx="4486176" cy="7469088"/>
          </a:xfrm>
          <a:prstGeom prst="rect">
            <a:avLst/>
          </a:prstGeom>
          <a:noFill/>
          <a:ln>
            <a:noFill/>
          </a:ln>
        </p:spPr>
      </p:pic>
    </p:spTree>
    <p:extLst>
      <p:ext uri="{BB962C8B-B14F-4D97-AF65-F5344CB8AC3E}">
        <p14:creationId xmlns:p14="http://schemas.microsoft.com/office/powerpoint/2010/main" val="1850118990"/>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044" t="40441" r="33856" b="5147"/>
          <a:stretch/>
        </p:blipFill>
        <p:spPr bwMode="auto">
          <a:xfrm>
            <a:off x="165695" y="268288"/>
            <a:ext cx="12433449" cy="9485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808234"/>
      </p:ext>
    </p:extLst>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37704" y="340296"/>
            <a:ext cx="11992396" cy="9289032"/>
          </a:xfrm>
          <a:solidFill>
            <a:srgbClr val="FFFF00"/>
          </a:solidFill>
        </p:spPr>
        <p:txBody>
          <a:bodyPr>
            <a:normAutofit fontScale="70000" lnSpcReduction="20000"/>
          </a:bodyPr>
          <a:lstStyle/>
          <a:p>
            <a:pPr lvl="0"/>
            <a:r>
              <a:rPr lang="en-GB" b="1" dirty="0"/>
              <a:t>Private George Powell</a:t>
            </a:r>
            <a:r>
              <a:rPr lang="en-GB" dirty="0"/>
              <a:t> – 2709 1</a:t>
            </a:r>
            <a:r>
              <a:rPr lang="en-GB" baseline="30000" dirty="0"/>
              <a:t>st</a:t>
            </a:r>
            <a:r>
              <a:rPr lang="en-GB" dirty="0"/>
              <a:t>/8</a:t>
            </a:r>
            <a:r>
              <a:rPr lang="en-GB" baseline="30000" dirty="0"/>
              <a:t>th</a:t>
            </a:r>
            <a:r>
              <a:rPr lang="en-GB" dirty="0"/>
              <a:t> Royal Warwickshire Regiment.  He worked at the </a:t>
            </a:r>
            <a:r>
              <a:rPr lang="en-GB" b="1" dirty="0"/>
              <a:t>Arthur Street Depot</a:t>
            </a:r>
            <a:r>
              <a:rPr lang="en-GB" dirty="0"/>
              <a:t>.  He died on 1</a:t>
            </a:r>
            <a:r>
              <a:rPr lang="en-GB" baseline="30000" dirty="0"/>
              <a:t>st</a:t>
            </a:r>
            <a:r>
              <a:rPr lang="en-GB" dirty="0"/>
              <a:t> July 1916 and is remembered on the </a:t>
            </a:r>
            <a:r>
              <a:rPr lang="en-GB" dirty="0" err="1"/>
              <a:t>Thiepval</a:t>
            </a:r>
            <a:r>
              <a:rPr lang="en-GB" dirty="0"/>
              <a:t> Memorial.</a:t>
            </a:r>
          </a:p>
          <a:p>
            <a:pPr lvl="0"/>
            <a:r>
              <a:rPr lang="en-GB" b="1" dirty="0"/>
              <a:t>Sergeant Alfred Sheppard - </a:t>
            </a:r>
            <a:r>
              <a:rPr lang="en-GB" dirty="0"/>
              <a:t>305845 1</a:t>
            </a:r>
            <a:r>
              <a:rPr lang="en-GB" baseline="30000" dirty="0"/>
              <a:t>st</a:t>
            </a:r>
            <a:r>
              <a:rPr lang="en-GB" dirty="0"/>
              <a:t>/8</a:t>
            </a:r>
            <a:r>
              <a:rPr lang="en-GB" baseline="30000" dirty="0"/>
              <a:t>th</a:t>
            </a:r>
            <a:r>
              <a:rPr lang="en-GB" dirty="0"/>
              <a:t> Battalion Royal Warwickshire Regiment.  He was the son of Mr and Mrs T. Sheppard of 5 Waterloo Road, Kings Heath.  He worked at the </a:t>
            </a:r>
            <a:r>
              <a:rPr lang="en-GB" b="1" dirty="0"/>
              <a:t>Moseley Road Depot</a:t>
            </a:r>
            <a:r>
              <a:rPr lang="en-GB" dirty="0"/>
              <a:t>.  He died on 1</a:t>
            </a:r>
            <a:r>
              <a:rPr lang="en-GB" baseline="30000" dirty="0"/>
              <a:t>st</a:t>
            </a:r>
            <a:r>
              <a:rPr lang="en-GB" dirty="0"/>
              <a:t> July 1916 and is remembered on the </a:t>
            </a:r>
            <a:r>
              <a:rPr lang="en-GB" dirty="0" err="1"/>
              <a:t>Thiepval</a:t>
            </a:r>
            <a:r>
              <a:rPr lang="en-GB" dirty="0"/>
              <a:t> Memorial.</a:t>
            </a:r>
          </a:p>
          <a:p>
            <a:pPr lvl="0"/>
            <a:r>
              <a:rPr lang="en-GB" b="1" dirty="0"/>
              <a:t>Private Frederick Sheppard</a:t>
            </a:r>
            <a:r>
              <a:rPr lang="en-GB" dirty="0"/>
              <a:t> – 305892 1st/8th Battalion Royal Warwickshire Regiment.  He was the grandson of Mr and Mrs T. Sheppard of 5 Waterloo Road, Kings Heath.  He worked at the </a:t>
            </a:r>
            <a:r>
              <a:rPr lang="en-GB" b="1" dirty="0"/>
              <a:t>Moseley Road Depot</a:t>
            </a:r>
            <a:r>
              <a:rPr lang="en-GB" dirty="0"/>
              <a:t>.  He died on 1</a:t>
            </a:r>
            <a:r>
              <a:rPr lang="en-GB" baseline="30000" dirty="0"/>
              <a:t>st</a:t>
            </a:r>
            <a:r>
              <a:rPr lang="en-GB" dirty="0"/>
              <a:t> July 1916 and is remembered on </a:t>
            </a:r>
            <a:r>
              <a:rPr lang="en-GB" dirty="0" err="1"/>
              <a:t>Thiepval</a:t>
            </a:r>
            <a:r>
              <a:rPr lang="en-GB" dirty="0"/>
              <a:t> Memorial</a:t>
            </a:r>
            <a:r>
              <a:rPr lang="en-GB" dirty="0" smtClean="0"/>
              <a:t>.</a:t>
            </a:r>
            <a:endParaRPr lang="en-GB" dirty="0"/>
          </a:p>
        </p:txBody>
      </p:sp>
    </p:spTree>
    <p:extLst>
      <p:ext uri="{BB962C8B-B14F-4D97-AF65-F5344CB8AC3E}">
        <p14:creationId xmlns:p14="http://schemas.microsoft.com/office/powerpoint/2010/main" val="2992801057"/>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453728" y="628328"/>
            <a:ext cx="4536504" cy="7560840"/>
          </a:xfrm>
          <a:prstGeom prst="rect">
            <a:avLst/>
          </a:prstGeom>
          <a:noFill/>
          <a:ln>
            <a:noFill/>
          </a:ln>
        </p:spPr>
      </p:pic>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7366496" y="1204392"/>
            <a:ext cx="4377953" cy="7992888"/>
          </a:xfrm>
          <a:prstGeom prst="rect">
            <a:avLst/>
          </a:prstGeom>
          <a:noFill/>
          <a:ln>
            <a:noFill/>
          </a:ln>
        </p:spPr>
      </p:pic>
    </p:spTree>
    <p:extLst>
      <p:ext uri="{BB962C8B-B14F-4D97-AF65-F5344CB8AC3E}">
        <p14:creationId xmlns:p14="http://schemas.microsoft.com/office/powerpoint/2010/main" val="3883841654"/>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196280"/>
            <a:ext cx="13004800" cy="9361040"/>
          </a:xfrm>
          <a:solidFill>
            <a:srgbClr val="FFFF00"/>
          </a:solidFill>
        </p:spPr>
        <p:txBody>
          <a:bodyPr>
            <a:noAutofit/>
          </a:bodyPr>
          <a:lstStyle/>
          <a:p>
            <a:pPr>
              <a:spcBef>
                <a:spcPts val="0"/>
              </a:spcBef>
            </a:pPr>
            <a:r>
              <a:rPr lang="en-GB" sz="2800" b="1" dirty="0">
                <a:solidFill>
                  <a:schemeClr val="bg1"/>
                </a:solidFill>
              </a:rPr>
              <a:t>Private Stephen Henry Squires</a:t>
            </a:r>
            <a:r>
              <a:rPr lang="en-GB" sz="2800" dirty="0">
                <a:solidFill>
                  <a:schemeClr val="bg1"/>
                </a:solidFill>
              </a:rPr>
              <a:t> – 305449 1st/8th Royal Warwickshire Regiment.  He was a driver on the </a:t>
            </a:r>
            <a:r>
              <a:rPr lang="en-GB" sz="2800" dirty="0" err="1">
                <a:solidFill>
                  <a:schemeClr val="bg1"/>
                </a:solidFill>
              </a:rPr>
              <a:t>Lozells</a:t>
            </a:r>
            <a:r>
              <a:rPr lang="en-GB" sz="2800" dirty="0">
                <a:solidFill>
                  <a:schemeClr val="bg1"/>
                </a:solidFill>
              </a:rPr>
              <a:t> route for Birmingham Corporation trams, </a:t>
            </a:r>
            <a:r>
              <a:rPr lang="en-GB" sz="2800" b="1" dirty="0">
                <a:solidFill>
                  <a:schemeClr val="bg1"/>
                </a:solidFill>
              </a:rPr>
              <a:t>Miller Street and </a:t>
            </a:r>
            <a:r>
              <a:rPr lang="en-GB" sz="2800" b="1" dirty="0" err="1">
                <a:solidFill>
                  <a:schemeClr val="bg1"/>
                </a:solidFill>
              </a:rPr>
              <a:t>Witton</a:t>
            </a:r>
            <a:r>
              <a:rPr lang="en-GB" sz="2800" b="1" dirty="0">
                <a:solidFill>
                  <a:schemeClr val="bg1"/>
                </a:solidFill>
              </a:rPr>
              <a:t> Depots</a:t>
            </a:r>
            <a:r>
              <a:rPr lang="en-GB" sz="2800" dirty="0">
                <a:solidFill>
                  <a:schemeClr val="bg1"/>
                </a:solidFill>
              </a:rPr>
              <a:t>.  His wife was Mrs L. Squires 236 Albert Road, </a:t>
            </a:r>
            <a:r>
              <a:rPr lang="en-GB" sz="2800" dirty="0" err="1">
                <a:solidFill>
                  <a:schemeClr val="bg1"/>
                </a:solidFill>
              </a:rPr>
              <a:t>Handsworth</a:t>
            </a:r>
            <a:r>
              <a:rPr lang="en-GB" sz="2800" dirty="0">
                <a:solidFill>
                  <a:schemeClr val="bg1"/>
                </a:solidFill>
              </a:rPr>
              <a:t>.  He died on the 1</a:t>
            </a:r>
            <a:r>
              <a:rPr lang="en-GB" sz="2800" baseline="30000" dirty="0">
                <a:solidFill>
                  <a:schemeClr val="bg1"/>
                </a:solidFill>
              </a:rPr>
              <a:t>st</a:t>
            </a:r>
            <a:r>
              <a:rPr lang="en-GB" sz="2800" dirty="0">
                <a:solidFill>
                  <a:schemeClr val="bg1"/>
                </a:solidFill>
              </a:rPr>
              <a:t> July 1916 and is remembered on the </a:t>
            </a:r>
            <a:r>
              <a:rPr lang="en-GB" sz="2800" dirty="0" err="1">
                <a:solidFill>
                  <a:schemeClr val="bg1"/>
                </a:solidFill>
              </a:rPr>
              <a:t>Thiepval</a:t>
            </a:r>
            <a:r>
              <a:rPr lang="en-GB" sz="2800" dirty="0">
                <a:solidFill>
                  <a:schemeClr val="bg1"/>
                </a:solidFill>
              </a:rPr>
              <a:t> Memorial.</a:t>
            </a:r>
          </a:p>
          <a:p>
            <a:pPr>
              <a:spcBef>
                <a:spcPts val="0"/>
              </a:spcBef>
            </a:pPr>
            <a:r>
              <a:rPr lang="en-GB" sz="2800" b="1" dirty="0">
                <a:solidFill>
                  <a:schemeClr val="bg1"/>
                </a:solidFill>
              </a:rPr>
              <a:t>Sergeant Percy Alfred Davies</a:t>
            </a:r>
            <a:r>
              <a:rPr lang="en-GB" sz="2800" dirty="0">
                <a:solidFill>
                  <a:schemeClr val="bg1"/>
                </a:solidFill>
              </a:rPr>
              <a:t> – 11791 1</a:t>
            </a:r>
            <a:r>
              <a:rPr lang="en-GB" sz="2800" baseline="30000" dirty="0">
                <a:solidFill>
                  <a:schemeClr val="bg1"/>
                </a:solidFill>
              </a:rPr>
              <a:t>st</a:t>
            </a:r>
            <a:r>
              <a:rPr lang="en-GB" sz="2800" dirty="0">
                <a:solidFill>
                  <a:schemeClr val="bg1"/>
                </a:solidFill>
              </a:rPr>
              <a:t> Battalion Hampshire Regiment.  He lived at 44 Ellen Street, </a:t>
            </a:r>
            <a:r>
              <a:rPr lang="en-GB" sz="2800" dirty="0" err="1">
                <a:solidFill>
                  <a:schemeClr val="bg1"/>
                </a:solidFill>
              </a:rPr>
              <a:t>Brookfields</a:t>
            </a:r>
            <a:r>
              <a:rPr lang="en-GB" sz="2800" dirty="0">
                <a:solidFill>
                  <a:schemeClr val="bg1"/>
                </a:solidFill>
              </a:rPr>
              <a:t>, Birmingham and was married with one child.   Before the war he worked as a motorman at the </a:t>
            </a:r>
            <a:r>
              <a:rPr lang="en-GB" sz="2800" b="1" dirty="0">
                <a:solidFill>
                  <a:schemeClr val="bg1"/>
                </a:solidFill>
              </a:rPr>
              <a:t>Roseberry Street depot</a:t>
            </a:r>
            <a:r>
              <a:rPr lang="en-GB" sz="2800" dirty="0">
                <a:solidFill>
                  <a:schemeClr val="bg1"/>
                </a:solidFill>
              </a:rPr>
              <a:t>.  He was a survivor of the Royal Edward, sunk on 13</a:t>
            </a:r>
            <a:r>
              <a:rPr lang="en-GB" sz="2800" baseline="30000" dirty="0">
                <a:solidFill>
                  <a:schemeClr val="bg1"/>
                </a:solidFill>
              </a:rPr>
              <a:t>th</a:t>
            </a:r>
            <a:r>
              <a:rPr lang="en-GB" sz="2800" dirty="0">
                <a:solidFill>
                  <a:schemeClr val="bg1"/>
                </a:solidFill>
              </a:rPr>
              <a:t> August 1915.   He died on 1</a:t>
            </a:r>
            <a:r>
              <a:rPr lang="en-GB" sz="2800" baseline="30000" dirty="0">
                <a:solidFill>
                  <a:schemeClr val="bg1"/>
                </a:solidFill>
              </a:rPr>
              <a:t>st</a:t>
            </a:r>
            <a:r>
              <a:rPr lang="en-GB" sz="2800" dirty="0">
                <a:solidFill>
                  <a:schemeClr val="bg1"/>
                </a:solidFill>
              </a:rPr>
              <a:t> July 1916 and is remembered on the </a:t>
            </a:r>
            <a:r>
              <a:rPr lang="en-GB" sz="2800" dirty="0" err="1">
                <a:solidFill>
                  <a:schemeClr val="bg1"/>
                </a:solidFill>
              </a:rPr>
              <a:t>Thiepval</a:t>
            </a:r>
            <a:r>
              <a:rPr lang="en-GB" sz="2800" dirty="0">
                <a:solidFill>
                  <a:schemeClr val="bg1"/>
                </a:solidFill>
              </a:rPr>
              <a:t> Memorial.</a:t>
            </a:r>
          </a:p>
          <a:p>
            <a:pPr>
              <a:spcBef>
                <a:spcPts val="0"/>
              </a:spcBef>
            </a:pPr>
            <a:r>
              <a:rPr lang="en-GB" sz="2800" b="1" dirty="0">
                <a:solidFill>
                  <a:schemeClr val="bg1"/>
                </a:solidFill>
              </a:rPr>
              <a:t>Private Charles H. (William) </a:t>
            </a:r>
            <a:r>
              <a:rPr lang="en-GB" sz="2800" b="1" dirty="0" err="1">
                <a:solidFill>
                  <a:schemeClr val="bg1"/>
                </a:solidFill>
              </a:rPr>
              <a:t>Pouncey</a:t>
            </a:r>
            <a:r>
              <a:rPr lang="en-GB" sz="2800" dirty="0">
                <a:solidFill>
                  <a:schemeClr val="bg1"/>
                </a:solidFill>
              </a:rPr>
              <a:t> – 18744 11</a:t>
            </a:r>
            <a:r>
              <a:rPr lang="en-GB" sz="2800" baseline="30000" dirty="0">
                <a:solidFill>
                  <a:schemeClr val="bg1"/>
                </a:solidFill>
              </a:rPr>
              <a:t>th</a:t>
            </a:r>
            <a:r>
              <a:rPr lang="en-GB" sz="2800" dirty="0">
                <a:solidFill>
                  <a:schemeClr val="bg1"/>
                </a:solidFill>
              </a:rPr>
              <a:t> Battalion Royal </a:t>
            </a:r>
            <a:r>
              <a:rPr lang="en-GB" sz="2800" dirty="0" err="1">
                <a:solidFill>
                  <a:schemeClr val="bg1"/>
                </a:solidFill>
              </a:rPr>
              <a:t>Inniskilling</a:t>
            </a:r>
            <a:r>
              <a:rPr lang="en-GB" sz="2800" dirty="0">
                <a:solidFill>
                  <a:schemeClr val="bg1"/>
                </a:solidFill>
              </a:rPr>
              <a:t> Fusiliers.  He worked in the </a:t>
            </a:r>
            <a:r>
              <a:rPr lang="en-GB" sz="2800" b="1" dirty="0">
                <a:solidFill>
                  <a:schemeClr val="bg1"/>
                </a:solidFill>
              </a:rPr>
              <a:t>Overhead Department</a:t>
            </a:r>
            <a:r>
              <a:rPr lang="en-GB" sz="2800" dirty="0">
                <a:solidFill>
                  <a:schemeClr val="bg1"/>
                </a:solidFill>
              </a:rPr>
              <a:t>.  He died on 1</a:t>
            </a:r>
            <a:r>
              <a:rPr lang="en-GB" sz="2800" baseline="30000" dirty="0">
                <a:solidFill>
                  <a:schemeClr val="bg1"/>
                </a:solidFill>
              </a:rPr>
              <a:t>st</a:t>
            </a:r>
            <a:r>
              <a:rPr lang="en-GB" sz="2800" dirty="0">
                <a:solidFill>
                  <a:schemeClr val="bg1"/>
                </a:solidFill>
              </a:rPr>
              <a:t> July 1916 and is buried in the </a:t>
            </a:r>
            <a:r>
              <a:rPr lang="en-GB" sz="2800" dirty="0" err="1">
                <a:solidFill>
                  <a:schemeClr val="bg1"/>
                </a:solidFill>
              </a:rPr>
              <a:t>Serre</a:t>
            </a:r>
            <a:r>
              <a:rPr lang="en-GB" sz="2800" dirty="0">
                <a:solidFill>
                  <a:schemeClr val="bg1"/>
                </a:solidFill>
              </a:rPr>
              <a:t> Road Cemetery. One of the only divisions to reach their objective.</a:t>
            </a:r>
          </a:p>
          <a:p>
            <a:pPr>
              <a:spcBef>
                <a:spcPts val="0"/>
              </a:spcBef>
            </a:pPr>
            <a:r>
              <a:rPr lang="en-GB" sz="2800" b="1" dirty="0">
                <a:solidFill>
                  <a:schemeClr val="bg1"/>
                </a:solidFill>
              </a:rPr>
              <a:t>Private Harry G. Upton</a:t>
            </a:r>
            <a:r>
              <a:rPr lang="en-GB" sz="2800" dirty="0">
                <a:solidFill>
                  <a:schemeClr val="bg1"/>
                </a:solidFill>
              </a:rPr>
              <a:t> – 16343 10</a:t>
            </a:r>
            <a:r>
              <a:rPr lang="en-GB" sz="2800" baseline="30000" dirty="0">
                <a:solidFill>
                  <a:schemeClr val="bg1"/>
                </a:solidFill>
              </a:rPr>
              <a:t>th</a:t>
            </a:r>
            <a:r>
              <a:rPr lang="en-GB" sz="2800" dirty="0">
                <a:solidFill>
                  <a:schemeClr val="bg1"/>
                </a:solidFill>
              </a:rPr>
              <a:t> Battalion West Yorkshire Regiment (Prince of Wales's Own) who died on 1</a:t>
            </a:r>
            <a:r>
              <a:rPr lang="en-GB" sz="2800" baseline="30000" dirty="0">
                <a:solidFill>
                  <a:schemeClr val="bg1"/>
                </a:solidFill>
              </a:rPr>
              <a:t>st</a:t>
            </a:r>
            <a:r>
              <a:rPr lang="en-GB" sz="2800" dirty="0">
                <a:solidFill>
                  <a:schemeClr val="bg1"/>
                </a:solidFill>
              </a:rPr>
              <a:t> July 1916.  He worked at the Hockley Depot.  He is remembered on the </a:t>
            </a:r>
            <a:r>
              <a:rPr lang="en-GB" sz="2800" dirty="0" err="1">
                <a:solidFill>
                  <a:schemeClr val="bg1"/>
                </a:solidFill>
              </a:rPr>
              <a:t>Dantzig</a:t>
            </a:r>
            <a:r>
              <a:rPr lang="en-GB" sz="2800" dirty="0">
                <a:solidFill>
                  <a:schemeClr val="bg1"/>
                </a:solidFill>
              </a:rPr>
              <a:t> Alley British Cemetery, </a:t>
            </a:r>
            <a:r>
              <a:rPr lang="en-GB" sz="2800" dirty="0" err="1" smtClean="0">
                <a:solidFill>
                  <a:schemeClr val="bg1"/>
                </a:solidFill>
              </a:rPr>
              <a:t>Mametz</a:t>
            </a:r>
            <a:endParaRPr lang="en-GB" sz="2800" dirty="0">
              <a:solidFill>
                <a:schemeClr val="bg1"/>
              </a:solidFill>
            </a:endParaRPr>
          </a:p>
        </p:txBody>
      </p:sp>
    </p:spTree>
    <p:extLst>
      <p:ext uri="{BB962C8B-B14F-4D97-AF65-F5344CB8AC3E}">
        <p14:creationId xmlns:p14="http://schemas.microsoft.com/office/powerpoint/2010/main" val="2545518077"/>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nzhistory.net.nz/files/styles/fullsize/public/salonika-map.jpg?itok=0lBeci3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768" y="85725"/>
            <a:ext cx="11482034" cy="966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116101"/>
      </p:ext>
    </p:extLst>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0"/>
            <a:ext cx="13004800" cy="9753600"/>
          </a:xfrm>
          <a:solidFill>
            <a:srgbClr val="FFFF00"/>
          </a:solidFill>
        </p:spPr>
        <p:txBody>
          <a:bodyPr>
            <a:normAutofit fontScale="55000" lnSpcReduction="20000"/>
          </a:bodyPr>
          <a:lstStyle/>
          <a:p>
            <a:pPr lvl="0"/>
            <a:r>
              <a:rPr lang="en-GB" b="1" dirty="0">
                <a:solidFill>
                  <a:schemeClr val="bg1"/>
                </a:solidFill>
              </a:rPr>
              <a:t>The Salonika Campaign 1915 – 1918 Private William Hughes </a:t>
            </a:r>
            <a:r>
              <a:rPr lang="en-GB" dirty="0">
                <a:solidFill>
                  <a:schemeClr val="bg1"/>
                </a:solidFill>
              </a:rPr>
              <a:t>– 16062 11</a:t>
            </a:r>
            <a:r>
              <a:rPr lang="en-GB" baseline="30000" dirty="0">
                <a:solidFill>
                  <a:schemeClr val="bg1"/>
                </a:solidFill>
              </a:rPr>
              <a:t>th</a:t>
            </a:r>
            <a:r>
              <a:rPr lang="en-GB" dirty="0">
                <a:solidFill>
                  <a:schemeClr val="bg1"/>
                </a:solidFill>
              </a:rPr>
              <a:t> Battalion Worcestershire Regiment.  He was the son of </a:t>
            </a:r>
            <a:r>
              <a:rPr lang="en-GB" dirty="0" err="1">
                <a:solidFill>
                  <a:schemeClr val="bg1"/>
                </a:solidFill>
              </a:rPr>
              <a:t>Mr.</a:t>
            </a:r>
            <a:r>
              <a:rPr lang="en-GB" dirty="0">
                <a:solidFill>
                  <a:schemeClr val="bg1"/>
                </a:solidFill>
              </a:rPr>
              <a:t> and </a:t>
            </a:r>
            <a:r>
              <a:rPr lang="en-GB" dirty="0" err="1">
                <a:solidFill>
                  <a:schemeClr val="bg1"/>
                </a:solidFill>
              </a:rPr>
              <a:t>Mrs.</a:t>
            </a:r>
            <a:r>
              <a:rPr lang="en-GB" dirty="0">
                <a:solidFill>
                  <a:schemeClr val="bg1"/>
                </a:solidFill>
              </a:rPr>
              <a:t> Walter Hughes, of 19, Poplar Avenue, King's Heath, Birmingham and husband of Wilhelmina Gertrude Hughes, of 38, Alfred Rd., </a:t>
            </a:r>
            <a:r>
              <a:rPr lang="en-GB" dirty="0" err="1">
                <a:solidFill>
                  <a:schemeClr val="bg1"/>
                </a:solidFill>
              </a:rPr>
              <a:t>Sparkhill</a:t>
            </a:r>
            <a:r>
              <a:rPr lang="en-GB" dirty="0">
                <a:solidFill>
                  <a:schemeClr val="bg1"/>
                </a:solidFill>
              </a:rPr>
              <a:t>, Birmingham   He worked at the </a:t>
            </a:r>
            <a:r>
              <a:rPr lang="en-GB" b="1" dirty="0">
                <a:solidFill>
                  <a:schemeClr val="bg1"/>
                </a:solidFill>
              </a:rPr>
              <a:t>Highgate Road Depot</a:t>
            </a:r>
            <a:r>
              <a:rPr lang="en-GB" dirty="0">
                <a:solidFill>
                  <a:schemeClr val="bg1"/>
                </a:solidFill>
              </a:rPr>
              <a:t>.  He died aged 26 on 12</a:t>
            </a:r>
            <a:r>
              <a:rPr lang="en-GB" baseline="30000" dirty="0">
                <a:solidFill>
                  <a:schemeClr val="bg1"/>
                </a:solidFill>
              </a:rPr>
              <a:t>th</a:t>
            </a:r>
            <a:r>
              <a:rPr lang="en-GB" dirty="0">
                <a:solidFill>
                  <a:schemeClr val="bg1"/>
                </a:solidFill>
              </a:rPr>
              <a:t> October 1916.   He is remembered on the </a:t>
            </a:r>
            <a:r>
              <a:rPr lang="en-GB" dirty="0" err="1">
                <a:solidFill>
                  <a:schemeClr val="bg1"/>
                </a:solidFill>
              </a:rPr>
              <a:t>Doiran</a:t>
            </a:r>
            <a:r>
              <a:rPr lang="en-GB" dirty="0">
                <a:solidFill>
                  <a:schemeClr val="bg1"/>
                </a:solidFill>
              </a:rPr>
              <a:t> Memorial.</a:t>
            </a:r>
          </a:p>
          <a:p>
            <a:r>
              <a:rPr lang="en-GB" b="1" dirty="0">
                <a:solidFill>
                  <a:schemeClr val="bg1"/>
                </a:solidFill>
              </a:rPr>
              <a:t>Sergeant Henry Bannister</a:t>
            </a:r>
            <a:r>
              <a:rPr lang="en-GB" dirty="0">
                <a:solidFill>
                  <a:schemeClr val="bg1"/>
                </a:solidFill>
              </a:rPr>
              <a:t> – 13367 12</a:t>
            </a:r>
            <a:r>
              <a:rPr lang="en-GB" baseline="30000" dirty="0">
                <a:solidFill>
                  <a:schemeClr val="bg1"/>
                </a:solidFill>
              </a:rPr>
              <a:t>th</a:t>
            </a:r>
            <a:r>
              <a:rPr lang="en-GB" dirty="0">
                <a:solidFill>
                  <a:schemeClr val="bg1"/>
                </a:solidFill>
              </a:rPr>
              <a:t> Battalion Hampshire Regiment (formerly 16305 Worcestershire Regiment).  He was the son of Henry and Sarah J. Bannister, of 13, Montgomery Street, Sparkbrook, Birmingham and husband of Millicent A. Bannister, of 85, Avondale Road, </a:t>
            </a:r>
            <a:r>
              <a:rPr lang="en-GB" dirty="0" err="1">
                <a:solidFill>
                  <a:schemeClr val="bg1"/>
                </a:solidFill>
              </a:rPr>
              <a:t>Sparkhill</a:t>
            </a:r>
            <a:r>
              <a:rPr lang="en-GB" dirty="0">
                <a:solidFill>
                  <a:schemeClr val="bg1"/>
                </a:solidFill>
              </a:rPr>
              <a:t>, Birmingham. He had two children He was born in Wolverhampton.  Before the war he was a motorman employed by Birmingham Tramways Department at the </a:t>
            </a:r>
            <a:r>
              <a:rPr lang="en-GB" b="1" dirty="0">
                <a:solidFill>
                  <a:schemeClr val="bg1"/>
                </a:solidFill>
              </a:rPr>
              <a:t>Highgate Road Depot</a:t>
            </a:r>
            <a:r>
              <a:rPr lang="en-GB" dirty="0">
                <a:solidFill>
                  <a:schemeClr val="bg1"/>
                </a:solidFill>
              </a:rPr>
              <a:t>.  He joined the colours in September 1914 and died between 24</a:t>
            </a:r>
            <a:r>
              <a:rPr lang="en-GB" baseline="30000" dirty="0">
                <a:solidFill>
                  <a:schemeClr val="bg1"/>
                </a:solidFill>
              </a:rPr>
              <a:t>th</a:t>
            </a:r>
            <a:r>
              <a:rPr lang="en-GB" dirty="0">
                <a:solidFill>
                  <a:schemeClr val="bg1"/>
                </a:solidFill>
              </a:rPr>
              <a:t> and 25</a:t>
            </a:r>
            <a:r>
              <a:rPr lang="en-GB" baseline="30000" dirty="0">
                <a:solidFill>
                  <a:schemeClr val="bg1"/>
                </a:solidFill>
              </a:rPr>
              <a:t>th</a:t>
            </a:r>
            <a:r>
              <a:rPr lang="en-GB" dirty="0">
                <a:solidFill>
                  <a:schemeClr val="bg1"/>
                </a:solidFill>
              </a:rPr>
              <a:t> April 1917 aged 32.  He is buried in the </a:t>
            </a:r>
            <a:r>
              <a:rPr lang="en-GB" dirty="0" err="1">
                <a:solidFill>
                  <a:schemeClr val="bg1"/>
                </a:solidFill>
              </a:rPr>
              <a:t>Doiran</a:t>
            </a:r>
            <a:r>
              <a:rPr lang="en-GB" dirty="0">
                <a:solidFill>
                  <a:schemeClr val="bg1"/>
                </a:solidFill>
              </a:rPr>
              <a:t> Military Cemetery</a:t>
            </a:r>
            <a:r>
              <a:rPr lang="en-GB" dirty="0" smtClean="0">
                <a:solidFill>
                  <a:schemeClr val="bg1"/>
                </a:solidFill>
              </a:rPr>
              <a:t>.</a:t>
            </a:r>
          </a:p>
          <a:p>
            <a:pPr lvl="0"/>
            <a:r>
              <a:rPr lang="en-GB" b="1" dirty="0">
                <a:solidFill>
                  <a:schemeClr val="bg1"/>
                </a:solidFill>
              </a:rPr>
              <a:t>Driver Albert James </a:t>
            </a:r>
            <a:r>
              <a:rPr lang="en-GB" b="1" dirty="0" err="1">
                <a:solidFill>
                  <a:schemeClr val="bg1"/>
                </a:solidFill>
              </a:rPr>
              <a:t>Anderton</a:t>
            </a:r>
            <a:r>
              <a:rPr lang="en-GB" dirty="0">
                <a:solidFill>
                  <a:schemeClr val="bg1"/>
                </a:solidFill>
              </a:rPr>
              <a:t> – 118790 "A" Battery 114th Brigade Royal Field Artillery.   He was one of six sons of Mr and Mrs John </a:t>
            </a:r>
            <a:r>
              <a:rPr lang="en-GB" dirty="0" err="1">
                <a:solidFill>
                  <a:schemeClr val="bg1"/>
                </a:solidFill>
              </a:rPr>
              <a:t>Anderton</a:t>
            </a:r>
            <a:r>
              <a:rPr lang="en-GB" dirty="0">
                <a:solidFill>
                  <a:schemeClr val="bg1"/>
                </a:solidFill>
              </a:rPr>
              <a:t>, of 2, Hope Place, </a:t>
            </a:r>
            <a:r>
              <a:rPr lang="en-GB" dirty="0" err="1">
                <a:solidFill>
                  <a:schemeClr val="bg1"/>
                </a:solidFill>
              </a:rPr>
              <a:t>Bordesley</a:t>
            </a:r>
            <a:r>
              <a:rPr lang="en-GB" dirty="0">
                <a:solidFill>
                  <a:schemeClr val="bg1"/>
                </a:solidFill>
              </a:rPr>
              <a:t> Green Road, </a:t>
            </a:r>
            <a:r>
              <a:rPr lang="en-GB" dirty="0" err="1">
                <a:solidFill>
                  <a:schemeClr val="bg1"/>
                </a:solidFill>
              </a:rPr>
              <a:t>Bordesley</a:t>
            </a:r>
            <a:r>
              <a:rPr lang="en-GB" dirty="0">
                <a:solidFill>
                  <a:schemeClr val="bg1"/>
                </a:solidFill>
              </a:rPr>
              <a:t> Green, Birmingham on active service.  He was the husband of and husband of Annie </a:t>
            </a:r>
            <a:r>
              <a:rPr lang="en-GB" dirty="0" err="1">
                <a:solidFill>
                  <a:schemeClr val="bg1"/>
                </a:solidFill>
              </a:rPr>
              <a:t>Anderton</a:t>
            </a:r>
            <a:r>
              <a:rPr lang="en-GB" dirty="0">
                <a:solidFill>
                  <a:schemeClr val="bg1"/>
                </a:solidFill>
              </a:rPr>
              <a:t>, of 3 </a:t>
            </a:r>
            <a:r>
              <a:rPr lang="en-GB" dirty="0" err="1">
                <a:solidFill>
                  <a:schemeClr val="bg1"/>
                </a:solidFill>
              </a:rPr>
              <a:t>Cremore</a:t>
            </a:r>
            <a:r>
              <a:rPr lang="en-GB" dirty="0">
                <a:solidFill>
                  <a:schemeClr val="bg1"/>
                </a:solidFill>
              </a:rPr>
              <a:t> Avenue, Terry Road, </a:t>
            </a:r>
            <a:r>
              <a:rPr lang="en-GB" dirty="0" err="1">
                <a:solidFill>
                  <a:schemeClr val="bg1"/>
                </a:solidFill>
              </a:rPr>
              <a:t>Saltley</a:t>
            </a:r>
            <a:r>
              <a:rPr lang="en-GB" dirty="0">
                <a:solidFill>
                  <a:schemeClr val="bg1"/>
                </a:solidFill>
              </a:rPr>
              <a:t>, Birmingham and had three children. He worked for Birmingham Corporation Tramways at the </a:t>
            </a:r>
            <a:r>
              <a:rPr lang="en-GB" b="1" dirty="0">
                <a:solidFill>
                  <a:schemeClr val="bg1"/>
                </a:solidFill>
              </a:rPr>
              <a:t>Perry Barr and </a:t>
            </a:r>
            <a:r>
              <a:rPr lang="en-GB" b="1" dirty="0" err="1">
                <a:solidFill>
                  <a:schemeClr val="bg1"/>
                </a:solidFill>
              </a:rPr>
              <a:t>Witton</a:t>
            </a:r>
            <a:r>
              <a:rPr lang="en-GB" b="1" dirty="0">
                <a:solidFill>
                  <a:schemeClr val="bg1"/>
                </a:solidFill>
              </a:rPr>
              <a:t> Depots</a:t>
            </a:r>
            <a:r>
              <a:rPr lang="en-GB" dirty="0">
                <a:solidFill>
                  <a:schemeClr val="bg1"/>
                </a:solidFill>
              </a:rPr>
              <a:t>.  He was one of the old ‘</a:t>
            </a:r>
            <a:r>
              <a:rPr lang="en-GB" dirty="0" err="1">
                <a:solidFill>
                  <a:schemeClr val="bg1"/>
                </a:solidFill>
              </a:rPr>
              <a:t>Contemptibles</a:t>
            </a:r>
            <a:r>
              <a:rPr lang="en-GB" dirty="0">
                <a:solidFill>
                  <a:schemeClr val="bg1"/>
                </a:solidFill>
              </a:rPr>
              <a:t>’.  He was involved in the Salonika Campaign.  He died of influenza on 3</a:t>
            </a:r>
            <a:r>
              <a:rPr lang="en-GB" baseline="30000" dirty="0">
                <a:solidFill>
                  <a:schemeClr val="bg1"/>
                </a:solidFill>
              </a:rPr>
              <a:t>rd</a:t>
            </a:r>
            <a:r>
              <a:rPr lang="en-GB" dirty="0">
                <a:solidFill>
                  <a:schemeClr val="bg1"/>
                </a:solidFill>
              </a:rPr>
              <a:t> October 1918 aged 33 and is buried in the </a:t>
            </a:r>
            <a:r>
              <a:rPr lang="en-GB" dirty="0" err="1">
                <a:solidFill>
                  <a:schemeClr val="bg1"/>
                </a:solidFill>
              </a:rPr>
              <a:t>Kirechkoi-Hortakoi</a:t>
            </a:r>
            <a:r>
              <a:rPr lang="en-GB" dirty="0">
                <a:solidFill>
                  <a:schemeClr val="bg1"/>
                </a:solidFill>
              </a:rPr>
              <a:t> Military Cemetery</a:t>
            </a:r>
            <a:r>
              <a:rPr lang="en-GB" dirty="0" smtClean="0">
                <a:solidFill>
                  <a:schemeClr val="bg1"/>
                </a:solidFill>
              </a:rPr>
              <a:t>.</a:t>
            </a:r>
            <a:endParaRPr lang="en-GB" dirty="0">
              <a:solidFill>
                <a:schemeClr val="bg1"/>
              </a:solidFill>
            </a:endParaRPr>
          </a:p>
        </p:txBody>
      </p:sp>
    </p:spTree>
    <p:extLst>
      <p:ext uri="{BB962C8B-B14F-4D97-AF65-F5344CB8AC3E}">
        <p14:creationId xmlns:p14="http://schemas.microsoft.com/office/powerpoint/2010/main" val="1749629401"/>
      </p:ext>
    </p:extLst>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3728" y="196280"/>
            <a:ext cx="11900854" cy="936104"/>
          </a:xfrm>
          <a:solidFill>
            <a:srgbClr val="FFFF00"/>
          </a:solidFill>
        </p:spPr>
        <p:txBody>
          <a:bodyPr>
            <a:normAutofit fontScale="62500" lnSpcReduction="20000"/>
          </a:bodyPr>
          <a:lstStyle/>
          <a:p>
            <a:r>
              <a:rPr lang="en-GB" b="1" dirty="0"/>
              <a:t>The Sinai and Palestine Campaign January 1915 – October 1918</a:t>
            </a:r>
            <a:endParaRPr lang="en-GB"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4399" y="1132384"/>
            <a:ext cx="6866601" cy="8518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9814528"/>
      </p:ext>
    </p:extLst>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37704" y="0"/>
            <a:ext cx="12385376" cy="9485312"/>
          </a:xfrm>
          <a:solidFill>
            <a:srgbClr val="FFFF00"/>
          </a:solidFill>
        </p:spPr>
        <p:txBody>
          <a:bodyPr>
            <a:normAutofit/>
          </a:bodyPr>
          <a:lstStyle/>
          <a:p>
            <a:pPr lvl="0"/>
            <a:r>
              <a:rPr lang="en-GB" b="1" dirty="0" smtClean="0"/>
              <a:t>Private </a:t>
            </a:r>
            <a:r>
              <a:rPr lang="en-GB" b="1" dirty="0"/>
              <a:t>Owen J. Morris</a:t>
            </a:r>
            <a:r>
              <a:rPr lang="en-GB" dirty="0"/>
              <a:t> – 325683 1</a:t>
            </a:r>
            <a:r>
              <a:rPr lang="en-GB" baseline="30000" dirty="0"/>
              <a:t>st</a:t>
            </a:r>
            <a:r>
              <a:rPr lang="en-GB" dirty="0"/>
              <a:t> Queen's Own Worcestershire Hussars (Worcester Yeomanry).  He was the son of Joseph and Ann Morris, of </a:t>
            </a:r>
            <a:r>
              <a:rPr lang="en-GB" dirty="0" err="1"/>
              <a:t>Mounton</a:t>
            </a:r>
            <a:r>
              <a:rPr lang="en-GB" dirty="0"/>
              <a:t>, Templeton, Pembrokeshire.  He worked at the </a:t>
            </a:r>
            <a:r>
              <a:rPr lang="en-GB" b="1" dirty="0"/>
              <a:t>Tennant Street Depot</a:t>
            </a:r>
            <a:r>
              <a:rPr lang="en-GB" dirty="0"/>
              <a:t>. He died aged 32 on 14</a:t>
            </a:r>
            <a:r>
              <a:rPr lang="en-GB" baseline="30000" dirty="0"/>
              <a:t>th</a:t>
            </a:r>
            <a:r>
              <a:rPr lang="en-GB" dirty="0"/>
              <a:t> May 1917 and is buried in the </a:t>
            </a:r>
            <a:r>
              <a:rPr lang="en-GB" dirty="0" err="1"/>
              <a:t>Deir</a:t>
            </a:r>
            <a:r>
              <a:rPr lang="en-GB" dirty="0"/>
              <a:t> El </a:t>
            </a:r>
            <a:r>
              <a:rPr lang="en-GB" dirty="0" err="1"/>
              <a:t>Belah</a:t>
            </a:r>
            <a:r>
              <a:rPr lang="en-GB" dirty="0"/>
              <a:t> War Cemetery.</a:t>
            </a:r>
          </a:p>
          <a:p>
            <a:endParaRPr lang="en-GB" dirty="0"/>
          </a:p>
        </p:txBody>
      </p:sp>
    </p:spTree>
    <p:extLst>
      <p:ext uri="{BB962C8B-B14F-4D97-AF65-F5344CB8AC3E}">
        <p14:creationId xmlns:p14="http://schemas.microsoft.com/office/powerpoint/2010/main" val="53470598"/>
      </p:ext>
    </p:extLst>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81720" y="24199"/>
            <a:ext cx="9001000" cy="1036177"/>
          </a:xfrm>
          <a:solidFill>
            <a:srgbClr val="FFFF00"/>
          </a:solidFill>
        </p:spPr>
        <p:txBody>
          <a:bodyPr>
            <a:noAutofit/>
          </a:bodyPr>
          <a:lstStyle/>
          <a:p>
            <a:r>
              <a:rPr lang="en-GB" sz="5400" b="1" dirty="0"/>
              <a:t>The war in Africa</a:t>
            </a:r>
            <a:endParaRPr lang="en-GB" sz="5400" dirty="0"/>
          </a:p>
        </p:txBody>
      </p:sp>
      <p:pic>
        <p:nvPicPr>
          <p:cNvPr id="5122" name="Picture 2" descr="http://geology.com/world/tanzania-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0375"/>
            <a:ext cx="8806656" cy="86465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382720" y="1276400"/>
            <a:ext cx="3406056" cy="3785652"/>
          </a:xfrm>
          <a:prstGeom prst="rect">
            <a:avLst/>
          </a:prstGeom>
          <a:solidFill>
            <a:srgbClr val="FFFF00"/>
          </a:solidFill>
        </p:spPr>
        <p:txBody>
          <a:bodyPr wrap="square">
            <a:spAutoFit/>
          </a:bodyPr>
          <a:lstStyle/>
          <a:p>
            <a:r>
              <a:rPr lang="en-GB" sz="6000" dirty="0"/>
              <a:t>General Paul von </a:t>
            </a:r>
            <a:r>
              <a:rPr lang="en-GB" sz="6000" dirty="0" err="1"/>
              <a:t>Lettow-Vorbeck</a:t>
            </a:r>
            <a:r>
              <a:rPr lang="en-GB" sz="6000" dirty="0"/>
              <a:t>,</a:t>
            </a:r>
          </a:p>
        </p:txBody>
      </p:sp>
    </p:spTree>
    <p:extLst>
      <p:ext uri="{BB962C8B-B14F-4D97-AF65-F5344CB8AC3E}">
        <p14:creationId xmlns:p14="http://schemas.microsoft.com/office/powerpoint/2010/main" val="524166689"/>
      </p:ext>
    </p:extLst>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09712" y="340296"/>
            <a:ext cx="11920388" cy="8638604"/>
          </a:xfrm>
          <a:solidFill>
            <a:srgbClr val="FFFF00"/>
          </a:solidFill>
        </p:spPr>
        <p:txBody>
          <a:bodyPr>
            <a:normAutofit/>
          </a:bodyPr>
          <a:lstStyle/>
          <a:p>
            <a:r>
              <a:rPr lang="en-GB" b="1" dirty="0"/>
              <a:t>Private Edwin </a:t>
            </a:r>
            <a:r>
              <a:rPr lang="en-GB" b="1" dirty="0" err="1"/>
              <a:t>Fenn</a:t>
            </a:r>
            <a:r>
              <a:rPr lang="en-GB" b="1" dirty="0"/>
              <a:t> </a:t>
            </a:r>
            <a:r>
              <a:rPr lang="en-GB" dirty="0"/>
              <a:t>– 202106 5</a:t>
            </a:r>
            <a:r>
              <a:rPr lang="en-GB" baseline="30000" dirty="0"/>
              <a:t>th</a:t>
            </a:r>
            <a:r>
              <a:rPr lang="en-GB" dirty="0"/>
              <a:t> Battalion Royal Warwickshire Regiment.  He was the   son of Henry and Ellen </a:t>
            </a:r>
            <a:r>
              <a:rPr lang="en-GB" dirty="0" err="1"/>
              <a:t>Fenn</a:t>
            </a:r>
            <a:r>
              <a:rPr lang="en-GB" dirty="0"/>
              <a:t>, of Birmingham and husband of Harriet Ann </a:t>
            </a:r>
            <a:r>
              <a:rPr lang="en-GB" dirty="0" err="1"/>
              <a:t>Fenn</a:t>
            </a:r>
            <a:r>
              <a:rPr lang="en-GB" dirty="0"/>
              <a:t>, of 4, The Elms, </a:t>
            </a:r>
            <a:r>
              <a:rPr lang="en-GB" dirty="0" err="1"/>
              <a:t>Marrowdy</a:t>
            </a:r>
            <a:r>
              <a:rPr lang="en-GB" dirty="0"/>
              <a:t> Street, Birmingham, England. He worked at the </a:t>
            </a:r>
            <a:r>
              <a:rPr lang="en-GB" b="1" dirty="0"/>
              <a:t>Roseberry Street Depot</a:t>
            </a:r>
            <a:r>
              <a:rPr lang="en-GB" dirty="0"/>
              <a:t>.  He died on 31</a:t>
            </a:r>
            <a:r>
              <a:rPr lang="en-GB" baseline="30000" dirty="0"/>
              <a:t>st</a:t>
            </a:r>
            <a:r>
              <a:rPr lang="en-GB" dirty="0"/>
              <a:t> May 1917 aged 27 and is buried in the Dar </a:t>
            </a:r>
            <a:r>
              <a:rPr lang="en-GB" dirty="0" err="1"/>
              <a:t>Es</a:t>
            </a:r>
            <a:r>
              <a:rPr lang="en-GB" dirty="0"/>
              <a:t> Salaam War</a:t>
            </a:r>
          </a:p>
        </p:txBody>
      </p:sp>
    </p:spTree>
    <p:extLst>
      <p:ext uri="{BB962C8B-B14F-4D97-AF65-F5344CB8AC3E}">
        <p14:creationId xmlns:p14="http://schemas.microsoft.com/office/powerpoint/2010/main" val="3497626714"/>
      </p:ext>
    </p:extLst>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196280"/>
            <a:ext cx="7510512" cy="9361040"/>
          </a:xfrm>
          <a:solidFill>
            <a:srgbClr val="FFFF00"/>
          </a:solidFill>
        </p:spPr>
        <p:txBody>
          <a:bodyPr>
            <a:normAutofit lnSpcReduction="10000"/>
          </a:bodyPr>
          <a:lstStyle/>
          <a:p>
            <a:pPr lvl="0"/>
            <a:r>
              <a:rPr lang="en-GB" b="1" dirty="0"/>
              <a:t>The Third Battle of Ypres 31</a:t>
            </a:r>
            <a:r>
              <a:rPr lang="en-GB" b="1" baseline="30000" dirty="0"/>
              <a:t>st</a:t>
            </a:r>
            <a:r>
              <a:rPr lang="en-GB" b="1" dirty="0"/>
              <a:t> July 1917 – 10</a:t>
            </a:r>
            <a:r>
              <a:rPr lang="en-GB" b="1" baseline="30000" dirty="0"/>
              <a:t>th</a:t>
            </a:r>
            <a:r>
              <a:rPr lang="en-GB" b="1" dirty="0"/>
              <a:t> November 1917 Driver Sidney George Goad</a:t>
            </a:r>
            <a:r>
              <a:rPr lang="en-GB" dirty="0"/>
              <a:t> – 836532 ''C'' Battery 71st Brigade Royal Field Artillery.  He worked at the </a:t>
            </a:r>
            <a:r>
              <a:rPr lang="en-GB" b="1" dirty="0"/>
              <a:t>Miller Street Depot</a:t>
            </a:r>
            <a:r>
              <a:rPr lang="en-GB" dirty="0"/>
              <a:t>.  He died on 28</a:t>
            </a:r>
            <a:r>
              <a:rPr lang="en-GB" baseline="30000" dirty="0"/>
              <a:t>th</a:t>
            </a:r>
            <a:r>
              <a:rPr lang="en-GB" dirty="0"/>
              <a:t> July 1917 and is buried in the </a:t>
            </a:r>
            <a:r>
              <a:rPr lang="en-GB" dirty="0" err="1"/>
              <a:t>Lijssenthoek</a:t>
            </a:r>
            <a:r>
              <a:rPr lang="en-GB" dirty="0"/>
              <a:t> Military Cemetery</a:t>
            </a:r>
            <a:r>
              <a:rPr lang="en-GB" dirty="0" smtClean="0"/>
              <a:t>.</a:t>
            </a:r>
            <a:endParaRPr lang="en-GB" dirty="0"/>
          </a:p>
        </p:txBody>
      </p:sp>
      <p:pic>
        <p:nvPicPr>
          <p:cNvPr id="3" name="Picture 2" descr="DSCF8284"/>
          <p:cNvPicPr/>
          <p:nvPr/>
        </p:nvPicPr>
        <p:blipFill>
          <a:blip r:embed="rId2" cstate="print">
            <a:extLst>
              <a:ext uri="{28A0092B-C50C-407E-A947-70E740481C1C}">
                <a14:useLocalDpi xmlns:a14="http://schemas.microsoft.com/office/drawing/2010/main" val="0"/>
              </a:ext>
            </a:extLst>
          </a:blip>
          <a:srcRect l="16663" t="7144" r="10002"/>
          <a:stretch>
            <a:fillRect/>
          </a:stretch>
        </p:blipFill>
        <p:spPr bwMode="auto">
          <a:xfrm>
            <a:off x="7582520" y="0"/>
            <a:ext cx="5184576" cy="9053264"/>
          </a:xfrm>
          <a:prstGeom prst="rect">
            <a:avLst/>
          </a:prstGeom>
          <a:noFill/>
          <a:ln>
            <a:noFill/>
          </a:ln>
        </p:spPr>
      </p:pic>
    </p:spTree>
    <p:extLst>
      <p:ext uri="{BB962C8B-B14F-4D97-AF65-F5344CB8AC3E}">
        <p14:creationId xmlns:p14="http://schemas.microsoft.com/office/powerpoint/2010/main" val="2475330205"/>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0072" y="69449"/>
            <a:ext cx="6768752" cy="9614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7829327"/>
      </p:ext>
    </p:extLst>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37704" y="196280"/>
            <a:ext cx="11992396" cy="8782620"/>
          </a:xfrm>
          <a:solidFill>
            <a:srgbClr val="FFFF00"/>
          </a:solidFill>
        </p:spPr>
        <p:txBody>
          <a:bodyPr>
            <a:normAutofit lnSpcReduction="10000"/>
          </a:bodyPr>
          <a:lstStyle/>
          <a:p>
            <a:r>
              <a:rPr lang="en-GB" b="1" dirty="0"/>
              <a:t>Captain James </a:t>
            </a:r>
            <a:r>
              <a:rPr lang="en-GB" b="1" dirty="0" err="1"/>
              <a:t>Grimshaw</a:t>
            </a:r>
            <a:r>
              <a:rPr lang="en-GB" b="1" dirty="0"/>
              <a:t> </a:t>
            </a:r>
            <a:r>
              <a:rPr lang="en-GB" b="1" dirty="0" err="1"/>
              <a:t>Cunliffe</a:t>
            </a:r>
            <a:r>
              <a:rPr lang="en-GB" dirty="0"/>
              <a:t> – 18</a:t>
            </a:r>
            <a:r>
              <a:rPr lang="en-GB" baseline="30000" dirty="0"/>
              <a:t>th</a:t>
            </a:r>
            <a:r>
              <a:rPr lang="en-GB" dirty="0"/>
              <a:t> Battalion Manchester Regiment. Military Cross</a:t>
            </a:r>
            <a:r>
              <a:rPr lang="en-GB" dirty="0" smtClean="0"/>
              <a:t>.</a:t>
            </a:r>
            <a:r>
              <a:rPr lang="en-GB" dirty="0"/>
              <a:t> ‘For conspicuous gallantry and devotion to duty.  When commanding a company in the front line he opened rapid fire on a hostile patrol who were attempting to enter the trench, and then led his party over the parapet in full view of the enemy, by his personal courage and fearless example dispersing them with and taking several prisoners.’ </a:t>
            </a:r>
          </a:p>
        </p:txBody>
      </p:sp>
    </p:spTree>
    <p:extLst>
      <p:ext uri="{BB962C8B-B14F-4D97-AF65-F5344CB8AC3E}">
        <p14:creationId xmlns:p14="http://schemas.microsoft.com/office/powerpoint/2010/main" val="3543778457"/>
      </p:ext>
    </p:extLst>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610" y="0"/>
            <a:ext cx="13010410" cy="3148608"/>
          </a:xfrm>
          <a:solidFill>
            <a:srgbClr val="FFFF00"/>
          </a:solidFill>
        </p:spPr>
        <p:txBody>
          <a:bodyPr/>
          <a:lstStyle/>
          <a:p>
            <a:r>
              <a:rPr lang="en-GB" dirty="0"/>
              <a:t>He died of wounds at </a:t>
            </a:r>
            <a:r>
              <a:rPr lang="en-GB" dirty="0" err="1"/>
              <a:t>Lijssenthoek</a:t>
            </a:r>
            <a:r>
              <a:rPr lang="en-GB" dirty="0"/>
              <a:t> Hospital on 1</a:t>
            </a:r>
            <a:r>
              <a:rPr lang="en-GB" baseline="30000" dirty="0"/>
              <a:t>st</a:t>
            </a:r>
            <a:r>
              <a:rPr lang="en-GB" dirty="0"/>
              <a:t> August 1917 aged 31 and is buried in the </a:t>
            </a:r>
            <a:r>
              <a:rPr lang="en-GB" dirty="0" err="1"/>
              <a:t>Lijssenthoek</a:t>
            </a:r>
            <a:r>
              <a:rPr lang="en-GB" dirty="0"/>
              <a:t> Military Cemetery.</a:t>
            </a:r>
          </a:p>
        </p:txBody>
      </p:sp>
      <p:pic>
        <p:nvPicPr>
          <p:cNvPr id="3" name="Picture 2" descr="DSCF828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34648" y="3084685"/>
            <a:ext cx="4301302" cy="6668915"/>
          </a:xfrm>
          <a:prstGeom prst="rect">
            <a:avLst/>
          </a:prstGeom>
          <a:noFill/>
          <a:ln>
            <a:noFill/>
          </a:ln>
        </p:spPr>
      </p:pic>
      <p:pic>
        <p:nvPicPr>
          <p:cNvPr id="4" name="Picture 3" descr="CUNLIFFE JAMES GRIMSHAW ">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3074844"/>
            <a:ext cx="4630192" cy="6410468"/>
          </a:xfrm>
          <a:prstGeom prst="rect">
            <a:avLst/>
          </a:prstGeom>
          <a:noFill/>
          <a:ln>
            <a:noFill/>
          </a:ln>
        </p:spPr>
      </p:pic>
    </p:spTree>
    <p:extLst>
      <p:ext uri="{BB962C8B-B14F-4D97-AF65-F5344CB8AC3E}">
        <p14:creationId xmlns:p14="http://schemas.microsoft.com/office/powerpoint/2010/main" val="936296623"/>
      </p:ext>
    </p:extLst>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65696" y="0"/>
            <a:ext cx="12673408" cy="9753600"/>
          </a:xfrm>
          <a:solidFill>
            <a:srgbClr val="FFFF00"/>
          </a:solidFill>
        </p:spPr>
        <p:txBody>
          <a:bodyPr>
            <a:normAutofit fontScale="85000" lnSpcReduction="10000"/>
          </a:bodyPr>
          <a:lstStyle/>
          <a:p>
            <a:pPr lvl="0"/>
            <a:r>
              <a:rPr lang="en-GB" dirty="0"/>
              <a:t>The First Battle of Passchendaele 12</a:t>
            </a:r>
            <a:r>
              <a:rPr lang="en-GB" baseline="30000" dirty="0"/>
              <a:t>th</a:t>
            </a:r>
            <a:r>
              <a:rPr lang="en-GB" dirty="0"/>
              <a:t>  October 1917</a:t>
            </a:r>
            <a:r>
              <a:rPr lang="en-GB" b="1" dirty="0"/>
              <a:t> Private Frederick Ashby</a:t>
            </a:r>
            <a:r>
              <a:rPr lang="en-GB" dirty="0"/>
              <a:t> – 32216 6</a:t>
            </a:r>
            <a:r>
              <a:rPr lang="en-GB" baseline="30000" dirty="0"/>
              <a:t>th</a:t>
            </a:r>
            <a:r>
              <a:rPr lang="en-GB" dirty="0"/>
              <a:t> Battalion Royal Berkshire Regiment (Previously Royal Warwickshire Regiment).  The worked at the </a:t>
            </a:r>
            <a:r>
              <a:rPr lang="en-GB" b="1" dirty="0" err="1"/>
              <a:t>Kyotts</a:t>
            </a:r>
            <a:r>
              <a:rPr lang="en-GB" b="1" dirty="0"/>
              <a:t> Lake Road Depot</a:t>
            </a:r>
            <a:r>
              <a:rPr lang="en-GB" dirty="0"/>
              <a:t>.  He died on 12</a:t>
            </a:r>
            <a:r>
              <a:rPr lang="en-GB" baseline="30000" dirty="0"/>
              <a:t>th</a:t>
            </a:r>
            <a:r>
              <a:rPr lang="en-GB" dirty="0"/>
              <a:t> October 1917 and is buried in the Cement House Cemetery.</a:t>
            </a:r>
          </a:p>
          <a:p>
            <a:pPr lvl="0"/>
            <a:r>
              <a:rPr lang="en-GB" b="1" dirty="0"/>
              <a:t>Gunner William </a:t>
            </a:r>
            <a:r>
              <a:rPr lang="en-GB" b="1" dirty="0" err="1"/>
              <a:t>McCourty</a:t>
            </a:r>
            <a:r>
              <a:rPr lang="en-GB" b="1" dirty="0"/>
              <a:t> – </a:t>
            </a:r>
            <a:r>
              <a:rPr lang="en-GB" dirty="0"/>
              <a:t>163326, 119</a:t>
            </a:r>
            <a:r>
              <a:rPr lang="en-GB" baseline="30000" dirty="0"/>
              <a:t>th</a:t>
            </a:r>
            <a:r>
              <a:rPr lang="en-GB" dirty="0"/>
              <a:t> Siege Battery, Royal Garrison Artillery.  He was the son of Agnes </a:t>
            </a:r>
            <a:r>
              <a:rPr lang="en-GB" dirty="0" err="1"/>
              <a:t>McCourty</a:t>
            </a:r>
            <a:r>
              <a:rPr lang="en-GB" dirty="0"/>
              <a:t> and </a:t>
            </a:r>
            <a:r>
              <a:rPr lang="en-GB" b="1" dirty="0"/>
              <a:t>husband of Emily </a:t>
            </a:r>
            <a:r>
              <a:rPr lang="en-GB" b="1" dirty="0" err="1"/>
              <a:t>McCourty</a:t>
            </a:r>
            <a:r>
              <a:rPr lang="en-GB" b="1" dirty="0"/>
              <a:t>, of 181 St. Andrews Road, Small Heath.  He was a native of Carlisle.  He worked at the Arthur Street Depot</a:t>
            </a:r>
            <a:r>
              <a:rPr lang="en-GB" dirty="0"/>
              <a:t>.  He died on 10 December 1917 aged 29 and is remembered on the Ypres Reservoir Memorial.</a:t>
            </a:r>
            <a:r>
              <a:rPr lang="en-GB" b="1" dirty="0"/>
              <a:t> </a:t>
            </a:r>
            <a:endParaRPr lang="en-GB" dirty="0"/>
          </a:p>
        </p:txBody>
      </p:sp>
    </p:spTree>
    <p:extLst>
      <p:ext uri="{BB962C8B-B14F-4D97-AF65-F5344CB8AC3E}">
        <p14:creationId xmlns:p14="http://schemas.microsoft.com/office/powerpoint/2010/main" val="1990881250"/>
      </p:ext>
    </p:extLst>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37704" y="124272"/>
            <a:ext cx="12529392" cy="9433048"/>
          </a:xfrm>
          <a:solidFill>
            <a:srgbClr val="FFFF00"/>
          </a:solidFill>
        </p:spPr>
        <p:txBody>
          <a:bodyPr>
            <a:normAutofit fontScale="62500" lnSpcReduction="20000"/>
          </a:bodyPr>
          <a:lstStyle/>
          <a:p>
            <a:pPr lvl="0"/>
            <a:r>
              <a:rPr lang="en-GB" b="1" dirty="0"/>
              <a:t>Operation Michael 21</a:t>
            </a:r>
            <a:r>
              <a:rPr lang="en-GB" b="1" baseline="30000" dirty="0"/>
              <a:t>st</a:t>
            </a:r>
            <a:r>
              <a:rPr lang="en-GB" b="1" dirty="0"/>
              <a:t> March – 5</a:t>
            </a:r>
            <a:r>
              <a:rPr lang="en-GB" b="1" baseline="30000" dirty="0"/>
              <a:t>th</a:t>
            </a:r>
            <a:r>
              <a:rPr lang="en-GB" b="1" dirty="0"/>
              <a:t> April 1918 Gunner Thomas Rowley</a:t>
            </a:r>
            <a:r>
              <a:rPr lang="en-GB" dirty="0"/>
              <a:t> – 836433 "C" Battery 307th Brigade Royal Field Artillery.  He was the son of </a:t>
            </a:r>
            <a:r>
              <a:rPr lang="en-GB" dirty="0" err="1"/>
              <a:t>Mr.</a:t>
            </a:r>
            <a:r>
              <a:rPr lang="en-GB" dirty="0"/>
              <a:t> and </a:t>
            </a:r>
            <a:r>
              <a:rPr lang="en-GB" dirty="0" err="1"/>
              <a:t>Mrs.</a:t>
            </a:r>
            <a:r>
              <a:rPr lang="en-GB" dirty="0"/>
              <a:t> Rowley, of 29, Hawkins Lane, Burton-on-Trent and the husband of Annie Rose Rowley, of 24, </a:t>
            </a:r>
            <a:r>
              <a:rPr lang="en-GB" dirty="0" err="1"/>
              <a:t>Scalpcliffe</a:t>
            </a:r>
            <a:r>
              <a:rPr lang="en-GB" dirty="0"/>
              <a:t> Road, Burton-on-Trent.  He worked at the </a:t>
            </a:r>
            <a:r>
              <a:rPr lang="en-GB" b="1" dirty="0"/>
              <a:t>Moseley Road Depot</a:t>
            </a:r>
            <a:r>
              <a:rPr lang="en-GB" dirty="0"/>
              <a:t>.  He died on 21</a:t>
            </a:r>
            <a:r>
              <a:rPr lang="en-GB" baseline="30000" dirty="0"/>
              <a:t>st</a:t>
            </a:r>
            <a:r>
              <a:rPr lang="en-GB" dirty="0"/>
              <a:t> March 1918 aged 34 and is remembered on the </a:t>
            </a:r>
            <a:r>
              <a:rPr lang="en-GB" dirty="0" err="1"/>
              <a:t>Pozieres</a:t>
            </a:r>
            <a:r>
              <a:rPr lang="en-GB" dirty="0"/>
              <a:t> Memorial</a:t>
            </a:r>
            <a:r>
              <a:rPr lang="en-GB" dirty="0" smtClean="0"/>
              <a:t>.</a:t>
            </a:r>
            <a:endParaRPr lang="en-GB" dirty="0"/>
          </a:p>
          <a:p>
            <a:r>
              <a:rPr lang="en-GB" b="1" dirty="0" smtClean="0"/>
              <a:t>Thompson</a:t>
            </a:r>
            <a:r>
              <a:rPr lang="en-GB" dirty="0" smtClean="0"/>
              <a:t> </a:t>
            </a:r>
            <a:r>
              <a:rPr lang="en-GB" dirty="0"/>
              <a:t>- R/5383 16</a:t>
            </a:r>
            <a:r>
              <a:rPr lang="en-GB" baseline="30000" dirty="0"/>
              <a:t>th</a:t>
            </a:r>
            <a:r>
              <a:rPr lang="en-GB" dirty="0"/>
              <a:t> Battalion King's Royal Rifle Corps.  He worked at the</a:t>
            </a:r>
            <a:r>
              <a:rPr lang="en-GB" b="1" dirty="0"/>
              <a:t> Permanent Way Department</a:t>
            </a:r>
            <a:r>
              <a:rPr lang="en-GB" dirty="0"/>
              <a:t>.  He died on 21</a:t>
            </a:r>
            <a:r>
              <a:rPr lang="en-GB" baseline="30000" dirty="0"/>
              <a:t>st</a:t>
            </a:r>
            <a:r>
              <a:rPr lang="en-GB" dirty="0"/>
              <a:t> March 1918 and is buried in the Tyne Cot Cemetery.</a:t>
            </a:r>
          </a:p>
          <a:p>
            <a:pPr lvl="0"/>
            <a:r>
              <a:rPr lang="en-GB" b="1" dirty="0"/>
              <a:t>Captain Joseph Alfred Coley</a:t>
            </a:r>
            <a:r>
              <a:rPr lang="en-GB" dirty="0"/>
              <a:t> – 5</a:t>
            </a:r>
            <a:r>
              <a:rPr lang="en-GB" baseline="30000" dirty="0"/>
              <a:t>th</a:t>
            </a:r>
            <a:r>
              <a:rPr lang="en-GB" dirty="0"/>
              <a:t> Battalion, attached to the 4</a:t>
            </a:r>
            <a:r>
              <a:rPr lang="en-GB" baseline="30000" dirty="0"/>
              <a:t>th</a:t>
            </a:r>
            <a:r>
              <a:rPr lang="en-GB" dirty="0"/>
              <a:t> Battalion Royal Fusiliers.  He was the only son of Alfred William and Catherine </a:t>
            </a:r>
            <a:r>
              <a:rPr lang="en-GB" dirty="0" err="1"/>
              <a:t>Lavinia</a:t>
            </a:r>
            <a:r>
              <a:rPr lang="en-GB" dirty="0"/>
              <a:t> Coley, of 124, Pretoria Road, </a:t>
            </a:r>
            <a:r>
              <a:rPr lang="en-GB" dirty="0" err="1"/>
              <a:t>Bordesley</a:t>
            </a:r>
            <a:r>
              <a:rPr lang="en-GB" dirty="0"/>
              <a:t> Green, Birmingham.  Before the war he was employed at the </a:t>
            </a:r>
            <a:r>
              <a:rPr lang="en-GB" b="1" dirty="0"/>
              <a:t>head office</a:t>
            </a:r>
            <a:r>
              <a:rPr lang="en-GB" dirty="0"/>
              <a:t> of the Birmingham Corporation Tramways Department.  He enlisted in one of the City Battalions and was wounded in July 1916.  In August 1917 he was granted a commission and was promoted to Captain in November 1917.  He died on 22</a:t>
            </a:r>
            <a:r>
              <a:rPr lang="en-GB" baseline="30000" dirty="0"/>
              <a:t>nd</a:t>
            </a:r>
            <a:r>
              <a:rPr lang="en-GB" dirty="0"/>
              <a:t> March 1918 aged 21 and is remembered on the Arras Memorial</a:t>
            </a:r>
            <a:r>
              <a:rPr lang="en-GB" dirty="0" smtClean="0"/>
              <a:t>.</a:t>
            </a:r>
            <a:endParaRPr lang="en-GB" dirty="0"/>
          </a:p>
        </p:txBody>
      </p:sp>
    </p:spTree>
    <p:extLst>
      <p:ext uri="{BB962C8B-B14F-4D97-AF65-F5344CB8AC3E}">
        <p14:creationId xmlns:p14="http://schemas.microsoft.com/office/powerpoint/2010/main" val="1272694083"/>
      </p:ext>
    </p:extLst>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solidFill>
            <a:srgbClr val="FFFF00"/>
          </a:solidFill>
        </p:spPr>
        <p:txBody>
          <a:bodyPr/>
          <a:lstStyle/>
          <a:p>
            <a:pPr lvl="0"/>
            <a:r>
              <a:rPr lang="en-GB" b="1" dirty="0"/>
              <a:t>Sergeant Arthur Thomas Bradley MM</a:t>
            </a:r>
            <a:r>
              <a:rPr lang="en-GB" dirty="0"/>
              <a:t> – 21577 128th Heavy Battery Royal Garrison Artillery.  He was the husband of </a:t>
            </a:r>
            <a:r>
              <a:rPr lang="en-GB" dirty="0" err="1"/>
              <a:t>Lilian</a:t>
            </a:r>
            <a:r>
              <a:rPr lang="en-GB" dirty="0"/>
              <a:t> Edith Kate Bradley, of 86, Wills Street, Smethwick, Staffs.   He worked at the </a:t>
            </a:r>
            <a:r>
              <a:rPr lang="en-GB" b="1" dirty="0"/>
              <a:t>Hockley Depot</a:t>
            </a:r>
            <a:r>
              <a:rPr lang="en-GB" dirty="0"/>
              <a:t>.  He died on 22</a:t>
            </a:r>
            <a:r>
              <a:rPr lang="en-GB" baseline="30000" dirty="0"/>
              <a:t>nd</a:t>
            </a:r>
            <a:r>
              <a:rPr lang="en-GB" dirty="0"/>
              <a:t> August 1918 aged 30 and is buried in the Heath Cemetery, </a:t>
            </a:r>
            <a:r>
              <a:rPr lang="en-GB" dirty="0" err="1"/>
              <a:t>Harbonnieres</a:t>
            </a:r>
            <a:r>
              <a:rPr lang="en-GB" dirty="0" smtClean="0"/>
              <a:t>.</a:t>
            </a:r>
            <a:endParaRPr lang="en-GB" dirty="0"/>
          </a:p>
        </p:txBody>
      </p:sp>
    </p:spTree>
    <p:extLst>
      <p:ext uri="{BB962C8B-B14F-4D97-AF65-F5344CB8AC3E}">
        <p14:creationId xmlns:p14="http://schemas.microsoft.com/office/powerpoint/2010/main" val="1651540433"/>
      </p:ext>
    </p:extLst>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37704" y="196280"/>
            <a:ext cx="11992396" cy="8782620"/>
          </a:xfrm>
          <a:solidFill>
            <a:srgbClr val="FFFF00"/>
          </a:solidFill>
        </p:spPr>
        <p:txBody>
          <a:bodyPr>
            <a:normAutofit/>
          </a:bodyPr>
          <a:lstStyle/>
          <a:p>
            <a:pPr lvl="0"/>
            <a:r>
              <a:rPr lang="en-GB" b="1" dirty="0" smtClean="0"/>
              <a:t>Lance </a:t>
            </a:r>
            <a:r>
              <a:rPr lang="en-GB" b="1" dirty="0"/>
              <a:t>Corporal Walter Charles Richardson </a:t>
            </a:r>
            <a:r>
              <a:rPr lang="en-GB" dirty="0"/>
              <a:t>– 203493 2</a:t>
            </a:r>
            <a:r>
              <a:rPr lang="en-GB" baseline="30000" dirty="0"/>
              <a:t>nd</a:t>
            </a:r>
            <a:r>
              <a:rPr lang="en-GB" dirty="0"/>
              <a:t>/8</a:t>
            </a:r>
            <a:r>
              <a:rPr lang="en-GB" baseline="30000" dirty="0"/>
              <a:t>th</a:t>
            </a:r>
            <a:r>
              <a:rPr lang="en-GB" dirty="0"/>
              <a:t> Worcestershire Regiment.  He was the son of Thomas and Elizabeth Richardson, of Birmingham and husband of Mary Elizabeth Richardson, of 1740, </a:t>
            </a:r>
            <a:r>
              <a:rPr lang="en-GB" dirty="0" err="1"/>
              <a:t>Pershore</a:t>
            </a:r>
            <a:r>
              <a:rPr lang="en-GB" dirty="0"/>
              <a:t> Road, </a:t>
            </a:r>
            <a:r>
              <a:rPr lang="en-GB" dirty="0" err="1"/>
              <a:t>Cotteridge</a:t>
            </a:r>
            <a:r>
              <a:rPr lang="en-GB" dirty="0"/>
              <a:t>, Birmingham.  He worked at the Moseley Road Depot.  He died on 19</a:t>
            </a:r>
            <a:r>
              <a:rPr lang="en-GB" baseline="30000" dirty="0"/>
              <a:t>th</a:t>
            </a:r>
            <a:r>
              <a:rPr lang="en-GB" dirty="0"/>
              <a:t> October 1918 aged 26.  He is buried in the Berlin South-Western </a:t>
            </a:r>
            <a:r>
              <a:rPr lang="en-GB" dirty="0" smtClean="0"/>
              <a:t>Cemetery</a:t>
            </a:r>
            <a:endParaRPr lang="en-GB" dirty="0"/>
          </a:p>
        </p:txBody>
      </p:sp>
    </p:spTree>
    <p:extLst>
      <p:ext uri="{BB962C8B-B14F-4D97-AF65-F5344CB8AC3E}">
        <p14:creationId xmlns:p14="http://schemas.microsoft.com/office/powerpoint/2010/main" val="1490878144"/>
      </p:ext>
    </p:extLst>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696" y="0"/>
            <a:ext cx="12293600" cy="1204392"/>
          </a:xfrm>
          <a:solidFill>
            <a:srgbClr val="FFFF00"/>
          </a:solidFill>
        </p:spPr>
        <p:txBody>
          <a:bodyPr/>
          <a:lstStyle/>
          <a:p>
            <a:r>
              <a:rPr lang="en-GB" dirty="0" smtClean="0"/>
              <a:t>Private Edward Stone</a:t>
            </a:r>
            <a:endParaRPr lang="en-GB"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96" y="1320307"/>
            <a:ext cx="4392488" cy="824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6096" y="1564432"/>
            <a:ext cx="8940068" cy="2129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1603638"/>
      </p:ext>
    </p:extLst>
  </p:cSld>
  <p:clrMapOvr>
    <a:masterClrMapping/>
  </p:clrMapOvr>
  <p:transition spd="med"/>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3728" y="268288"/>
            <a:ext cx="11953328" cy="7128792"/>
          </a:xfrm>
          <a:solidFill>
            <a:srgbClr val="FFFF00"/>
          </a:solidFill>
        </p:spPr>
        <p:txBody>
          <a:bodyPr>
            <a:normAutofit lnSpcReduction="10000"/>
          </a:bodyPr>
          <a:lstStyle/>
          <a:p>
            <a:pPr lvl="0"/>
            <a:r>
              <a:rPr lang="en-GB" b="1" dirty="0"/>
              <a:t>Private Leonard James </a:t>
            </a:r>
            <a:r>
              <a:rPr lang="en-GB" b="1" dirty="0" err="1"/>
              <a:t>Sallis</a:t>
            </a:r>
            <a:r>
              <a:rPr lang="en-GB" dirty="0"/>
              <a:t> – 182532 Machine Gun Corps (Infantry).  He was the son of </a:t>
            </a:r>
            <a:r>
              <a:rPr lang="en-GB" dirty="0" err="1"/>
              <a:t>Mr.</a:t>
            </a:r>
            <a:r>
              <a:rPr lang="en-GB" dirty="0"/>
              <a:t> and </a:t>
            </a:r>
            <a:r>
              <a:rPr lang="en-GB" dirty="0" err="1"/>
              <a:t>Mrs.</a:t>
            </a:r>
            <a:r>
              <a:rPr lang="en-GB" dirty="0"/>
              <a:t> C. </a:t>
            </a:r>
            <a:r>
              <a:rPr lang="en-GB" dirty="0" err="1"/>
              <a:t>Sallis</a:t>
            </a:r>
            <a:r>
              <a:rPr lang="en-GB" dirty="0"/>
              <a:t>, husband of Elizabeth </a:t>
            </a:r>
            <a:r>
              <a:rPr lang="en-GB" dirty="0" err="1"/>
              <a:t>Sallis</a:t>
            </a:r>
            <a:r>
              <a:rPr lang="en-GB" dirty="0"/>
              <a:t>, of 7, Vine Avenue, Runcorn Road,  </a:t>
            </a:r>
            <a:r>
              <a:rPr lang="en-GB" dirty="0" err="1"/>
              <a:t>Balsall</a:t>
            </a:r>
            <a:r>
              <a:rPr lang="en-GB" dirty="0"/>
              <a:t> Heath, Birmingham. Born at </a:t>
            </a:r>
            <a:r>
              <a:rPr lang="en-GB" dirty="0" err="1"/>
              <a:t>Pamington</a:t>
            </a:r>
            <a:r>
              <a:rPr lang="en-GB" dirty="0"/>
              <a:t>, </a:t>
            </a:r>
            <a:r>
              <a:rPr lang="en-GB" dirty="0" err="1"/>
              <a:t>Ashchurch</a:t>
            </a:r>
            <a:r>
              <a:rPr lang="en-GB" dirty="0"/>
              <a:t>.  He worked at the Moseley Road Depot.  He died on 4</a:t>
            </a:r>
            <a:r>
              <a:rPr lang="en-GB" baseline="30000" dirty="0"/>
              <a:t>th</a:t>
            </a:r>
            <a:r>
              <a:rPr lang="en-GB" dirty="0"/>
              <a:t> November 1918 aged 32.  He is buried in </a:t>
            </a:r>
            <a:r>
              <a:rPr lang="en-GB" dirty="0" err="1"/>
              <a:t>Brandwood</a:t>
            </a:r>
            <a:r>
              <a:rPr lang="en-GB" dirty="0"/>
              <a:t> End Cemetery, Birmingham</a:t>
            </a:r>
            <a:r>
              <a:rPr lang="en-GB" dirty="0" smtClean="0"/>
              <a:t>.</a:t>
            </a:r>
            <a:endParaRPr lang="en-GB"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38292" b="42424"/>
          <a:stretch/>
        </p:blipFill>
        <p:spPr>
          <a:xfrm>
            <a:off x="1533848" y="7685112"/>
            <a:ext cx="10058400" cy="1454727"/>
          </a:xfrm>
          <a:prstGeom prst="rect">
            <a:avLst/>
          </a:prstGeom>
        </p:spPr>
      </p:pic>
    </p:spTree>
    <p:extLst>
      <p:ext uri="{BB962C8B-B14F-4D97-AF65-F5344CB8AC3E}">
        <p14:creationId xmlns:p14="http://schemas.microsoft.com/office/powerpoint/2010/main" val="2218808554"/>
      </p:ext>
    </p:extLst>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mithd.st\Documents\AST\20142015\From Trams to Trenches front 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69798" cy="955732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9326" y="0"/>
            <a:ext cx="6145474" cy="818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930541"/>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254000"/>
            <a:ext cx="12293600" cy="1094408"/>
          </a:xfrm>
          <a:solidFill>
            <a:srgbClr val="FFFF00"/>
          </a:solidFill>
        </p:spPr>
        <p:txBody>
          <a:bodyPr>
            <a:normAutofit/>
          </a:bodyPr>
          <a:lstStyle/>
          <a:p>
            <a:r>
              <a:rPr lang="en-GB" sz="5400" dirty="0" smtClean="0"/>
              <a:t>Birmingham Hall of Memory</a:t>
            </a:r>
            <a:endParaRPr lang="en-GB" sz="54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6440"/>
            <a:ext cx="1301115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5886218"/>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720" y="340296"/>
            <a:ext cx="11953328" cy="6555641"/>
          </a:xfrm>
          <a:prstGeom prst="rect">
            <a:avLst/>
          </a:prstGeom>
          <a:solidFill>
            <a:srgbClr val="FFFF00"/>
          </a:solidFill>
        </p:spPr>
        <p:txBody>
          <a:bodyPr wrap="square">
            <a:spAutoFit/>
          </a:bodyPr>
          <a:lstStyle/>
          <a:p>
            <a:endParaRPr lang="en-GB" dirty="0"/>
          </a:p>
          <a:p>
            <a:r>
              <a:rPr lang="en-GB" sz="4800" dirty="0" err="1">
                <a:hlinkClick r:id="rId2" action="ppaction://hlinkfile"/>
              </a:rPr>
              <a:t>Anderton</a:t>
            </a:r>
            <a:r>
              <a:rPr lang="en-GB" sz="4800" dirty="0">
                <a:hlinkClick r:id="rId2" action="ppaction://hlinkfile"/>
              </a:rPr>
              <a:t>, A. J., Driver., R.F.A., Book: First World War </a:t>
            </a:r>
            <a:endParaRPr lang="en-GB" sz="4800" dirty="0"/>
          </a:p>
          <a:p>
            <a:r>
              <a:rPr lang="en-GB" sz="4800" dirty="0" err="1">
                <a:hlinkClick r:id="rId3" action="ppaction://hlinkfile"/>
              </a:rPr>
              <a:t>Anderton</a:t>
            </a:r>
            <a:r>
              <a:rPr lang="en-GB" sz="4800" dirty="0">
                <a:hlinkClick r:id="rId3" action="ppaction://hlinkfile"/>
              </a:rPr>
              <a:t>, S. , </a:t>
            </a:r>
            <a:r>
              <a:rPr lang="en-GB" sz="4800" dirty="0" err="1">
                <a:hlinkClick r:id="rId3" action="ppaction://hlinkfile"/>
              </a:rPr>
              <a:t>Pte.</a:t>
            </a:r>
            <a:r>
              <a:rPr lang="en-GB" sz="4800" dirty="0">
                <a:hlinkClick r:id="rId3" action="ppaction://hlinkfile"/>
              </a:rPr>
              <a:t>, R. War. Regt., Book: First World War </a:t>
            </a:r>
            <a:endParaRPr lang="en-GB" sz="4800" dirty="0"/>
          </a:p>
          <a:p>
            <a:r>
              <a:rPr lang="en-GB" sz="4800" dirty="0" err="1">
                <a:hlinkClick r:id="rId4" action="ppaction://hlinkfile"/>
              </a:rPr>
              <a:t>Anderton</a:t>
            </a:r>
            <a:r>
              <a:rPr lang="en-GB" sz="4800" dirty="0">
                <a:hlinkClick r:id="rId4" action="ppaction://hlinkfile"/>
              </a:rPr>
              <a:t>, F. , </a:t>
            </a:r>
            <a:r>
              <a:rPr lang="en-GB" sz="4800" dirty="0" err="1">
                <a:hlinkClick r:id="rId4" action="ppaction://hlinkfile"/>
              </a:rPr>
              <a:t>Pte.</a:t>
            </a:r>
            <a:r>
              <a:rPr lang="en-GB" sz="4800" dirty="0">
                <a:hlinkClick r:id="rId4" action="ppaction://hlinkfile"/>
              </a:rPr>
              <a:t>, </a:t>
            </a:r>
            <a:r>
              <a:rPr lang="en-GB" sz="4800" dirty="0" err="1">
                <a:hlinkClick r:id="rId4" action="ppaction://hlinkfile"/>
              </a:rPr>
              <a:t>Livpl</a:t>
            </a:r>
            <a:r>
              <a:rPr lang="en-GB" sz="4800" dirty="0">
                <a:hlinkClick r:id="rId4" action="ppaction://hlinkfile"/>
              </a:rPr>
              <a:t>. Regt., Book: First World War </a:t>
            </a:r>
            <a:endParaRPr lang="en-GB" sz="4800" dirty="0"/>
          </a:p>
          <a:p>
            <a:r>
              <a:rPr lang="en-GB" sz="4800" dirty="0" err="1">
                <a:hlinkClick r:id="rId5" action="ppaction://hlinkfile"/>
              </a:rPr>
              <a:t>Anderton</a:t>
            </a:r>
            <a:r>
              <a:rPr lang="en-GB" sz="4800" dirty="0">
                <a:hlinkClick r:id="rId5" action="ppaction://hlinkfile"/>
              </a:rPr>
              <a:t>, W. C., </a:t>
            </a:r>
            <a:r>
              <a:rPr lang="en-GB" sz="4800" dirty="0" err="1">
                <a:hlinkClick r:id="rId5" action="ppaction://hlinkfile"/>
              </a:rPr>
              <a:t>Rflmn</a:t>
            </a:r>
            <a:r>
              <a:rPr lang="en-GB" sz="4800" dirty="0">
                <a:hlinkClick r:id="rId5" action="ppaction://hlinkfile"/>
              </a:rPr>
              <a:t>., Rifle Brig., Book: First World War </a:t>
            </a:r>
            <a:endParaRPr lang="en-GB" sz="4800" dirty="0"/>
          </a:p>
        </p:txBody>
      </p:sp>
    </p:spTree>
    <p:extLst>
      <p:ext uri="{BB962C8B-B14F-4D97-AF65-F5344CB8AC3E}">
        <p14:creationId xmlns:p14="http://schemas.microsoft.com/office/powerpoint/2010/main" val="3829071629"/>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353</TotalTime>
  <Words>4726</Words>
  <Application>Microsoft Office PowerPoint</Application>
  <PresentationFormat>Custom</PresentationFormat>
  <Paragraphs>86</Paragraphs>
  <Slides>78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78</vt:i4>
      </vt:variant>
    </vt:vector>
  </HeadingPairs>
  <TitlesOfParts>
    <vt:vector size="81" baseType="lpstr">
      <vt:lpstr>Gill Sans Light</vt:lpstr>
      <vt:lpstr>Helvetica Neue</vt:lpstr>
      <vt:lpstr>Showroom</vt:lpstr>
      <vt:lpstr>The Birmingham tramways war memorial </vt:lpstr>
      <vt:lpstr>The names</vt:lpstr>
      <vt:lpstr>PowerPoint Presentation</vt:lpstr>
      <vt:lpstr>www.cwgc.org</vt:lpstr>
      <vt:lpstr>PowerPoint Presentation</vt:lpstr>
      <vt:lpstr>PowerPoint Presentation</vt:lpstr>
      <vt:lpstr>PowerPoint Presentation</vt:lpstr>
      <vt:lpstr>Birmingham Hall of Memory</vt:lpstr>
      <vt:lpstr>PowerPoint Presentation</vt:lpstr>
      <vt:lpstr>The Birmingham Weekly Post 9th November 1918</vt:lpstr>
      <vt:lpstr>PowerPoint Presentation</vt:lpstr>
      <vt:lpstr>Driver Albert James Anderton</vt:lpstr>
      <vt:lpstr>KIRECHKOI-HORTAKOI MILITARY CEMETERY</vt:lpstr>
      <vt:lpstr>The procession from Kings Heath, Institute Road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Private Edward Stone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Birmingham tramways war memorial</dc:title>
  <dc:creator>Douglas Smith</dc:creator>
  <cp:lastModifiedBy>Douglas Smith</cp:lastModifiedBy>
  <cp:revision>30</cp:revision>
  <dcterms:modified xsi:type="dcterms:W3CDTF">2015-07-15T22:48:27Z</dcterms:modified>
</cp:coreProperties>
</file>